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Robo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4" roundtripDataSignature="AMtx7mj05BE/MDpNSNVW6yFuuYlVizfN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5252FD-ED32-4AAB-BD19-F423D7FC601E}">
  <a:tblStyle styleId="{375252FD-ED32-4AAB-BD19-F423D7FC601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5982AFA-21D2-40CF-B05C-04A6E1D80D2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45b23b113_0_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745b23b113_0_1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46cdfd5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46cdfd5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46130f2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46130f2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46cdfd536_1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746cdfd536_1_9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4849dd1b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74849dd1be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46cdfe7b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746cdfe7be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46cdfd536_1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746cdfd536_1_9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4849dcb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74849dcbf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459d84b3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7459d84b30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45b23b11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745b23b113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7"/>
          <p:cNvSpPr txBox="1">
            <a:spLocks noGrp="1"/>
          </p:cNvSpPr>
          <p:nvPr>
            <p:ph type="sldNum" idx="12"/>
          </p:nvPr>
        </p:nvSpPr>
        <p:spPr>
          <a:xfrm>
            <a:off x="8286225" y="13570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8"/>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8"/>
          <p:cNvSpPr txBox="1">
            <a:spLocks noGrp="1"/>
          </p:cNvSpPr>
          <p:nvPr>
            <p:ph type="body" idx="1"/>
          </p:nvPr>
        </p:nvSpPr>
        <p:spPr>
          <a:xfrm>
            <a:off x="311700" y="9238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18"/>
          <p:cNvSpPr txBox="1">
            <a:spLocks noGrp="1"/>
          </p:cNvSpPr>
          <p:nvPr>
            <p:ph type="sldNum" idx="12"/>
          </p:nvPr>
        </p:nvSpPr>
        <p:spPr>
          <a:xfrm>
            <a:off x="8283600" y="216425"/>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6"/>
          <p:cNvSpPr txBox="1">
            <a:spLocks noGrp="1"/>
          </p:cNvSpPr>
          <p:nvPr>
            <p:ph type="sldNum" idx="12"/>
          </p:nvPr>
        </p:nvSpPr>
        <p:spPr>
          <a:xfrm>
            <a:off x="8283600" y="445025"/>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arantyagi/Restaurant-Recommendations-with-Yel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analyticsvidhya.com/blog/2015/08/beginners-guide-learn-content-based-recommender-systems/" TargetMode="External"/><Relationship Id="rId5" Type="http://schemas.openxmlformats.org/officeDocument/2006/relationships/hyperlink" Target="https://towardsdatascience.com/how-to-build-from-scratch-a-content-based-movie-recommender-with-natural-language-processing-25ad400eb243" TargetMode="External"/><Relationship Id="rId4" Type="http://schemas.openxmlformats.org/officeDocument/2006/relationships/hyperlink" Target="https://monkeylearn.com/text-min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yelp.com/dataset/downloa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
          <p:cNvSpPr/>
          <p:nvPr/>
        </p:nvSpPr>
        <p:spPr>
          <a:xfrm>
            <a:off x="661950" y="-47925"/>
            <a:ext cx="7820100" cy="3157800"/>
          </a:xfrm>
          <a:prstGeom prst="rect">
            <a:avLst/>
          </a:prstGeom>
          <a:solidFill>
            <a:srgbClr val="FFFFFF">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 name="Google Shape;55;p1"/>
          <p:cNvPicPr preferRelativeResize="0"/>
          <p:nvPr/>
        </p:nvPicPr>
        <p:blipFill rotWithShape="1">
          <a:blip r:embed="rId3">
            <a:alphaModFix/>
          </a:blip>
          <a:srcRect b="5338"/>
          <a:stretch/>
        </p:blipFill>
        <p:spPr>
          <a:xfrm>
            <a:off x="1542350" y="2801225"/>
            <a:ext cx="6059300" cy="2294375"/>
          </a:xfrm>
          <a:prstGeom prst="rect">
            <a:avLst/>
          </a:prstGeom>
          <a:noFill/>
          <a:ln>
            <a:noFill/>
          </a:ln>
        </p:spPr>
      </p:pic>
      <p:sp>
        <p:nvSpPr>
          <p:cNvPr id="56" name="Google Shape;56;p1"/>
          <p:cNvSpPr txBox="1">
            <a:spLocks noGrp="1"/>
          </p:cNvSpPr>
          <p:nvPr>
            <p:ph type="subTitle" idx="1"/>
          </p:nvPr>
        </p:nvSpPr>
        <p:spPr>
          <a:xfrm>
            <a:off x="2187900" y="2620475"/>
            <a:ext cx="4768200" cy="384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200">
                <a:solidFill>
                  <a:srgbClr val="FFFFFF"/>
                </a:solidFill>
              </a:rPr>
              <a:t>Chaoying Bao, Ruoyuan Guo, Peisheng Li, Youping Wang</a:t>
            </a:r>
            <a:endParaRPr sz="1200">
              <a:solidFill>
                <a:srgbClr val="FFFFFF"/>
              </a:solidFill>
            </a:endParaRPr>
          </a:p>
        </p:txBody>
      </p:sp>
      <p:sp>
        <p:nvSpPr>
          <p:cNvPr id="57" name="Google Shape;57;p1"/>
          <p:cNvSpPr txBox="1">
            <a:spLocks noGrp="1"/>
          </p:cNvSpPr>
          <p:nvPr>
            <p:ph type="ctrTitle"/>
          </p:nvPr>
        </p:nvSpPr>
        <p:spPr>
          <a:xfrm>
            <a:off x="1693800" y="583950"/>
            <a:ext cx="5756400" cy="1884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3600" b="1">
                <a:solidFill>
                  <a:srgbClr val="FFFFFF"/>
                </a:solidFill>
                <a:latin typeface="Calibri"/>
                <a:ea typeface="Calibri"/>
                <a:cs typeface="Calibri"/>
                <a:sym typeface="Calibri"/>
              </a:rPr>
              <a:t>Help Phoenix Restaurants on Yelp Attract More Customers</a:t>
            </a:r>
            <a:endParaRPr sz="3600" b="1">
              <a:solidFill>
                <a:srgbClr val="FFFFFF"/>
              </a:solidFill>
              <a:latin typeface="Calibri"/>
              <a:ea typeface="Calibri"/>
              <a:cs typeface="Calibri"/>
              <a:sym typeface="Calibri"/>
            </a:endParaRPr>
          </a:p>
          <a:p>
            <a:pPr marL="0" lvl="0" indent="0" algn="ctr" rtl="0">
              <a:lnSpc>
                <a:spcPct val="100000"/>
              </a:lnSpc>
              <a:spcBef>
                <a:spcPts val="0"/>
              </a:spcBef>
              <a:spcAft>
                <a:spcPts val="0"/>
              </a:spcAft>
              <a:buSzPts val="5200"/>
              <a:buNone/>
            </a:pPr>
            <a:endParaRPr sz="2400" b="1">
              <a:solidFill>
                <a:srgbClr val="FFFFFF"/>
              </a:solidFill>
              <a:latin typeface="Calibri"/>
              <a:ea typeface="Calibri"/>
              <a:cs typeface="Calibri"/>
              <a:sym typeface="Calibri"/>
            </a:endParaRPr>
          </a:p>
          <a:p>
            <a:pPr marL="0" lvl="0" indent="0" algn="ctr" rtl="0">
              <a:lnSpc>
                <a:spcPct val="100000"/>
              </a:lnSpc>
              <a:spcBef>
                <a:spcPts val="0"/>
              </a:spcBef>
              <a:spcAft>
                <a:spcPts val="0"/>
              </a:spcAft>
              <a:buSzPts val="5200"/>
              <a:buNone/>
            </a:pPr>
            <a:r>
              <a:rPr lang="en" sz="2400" b="1">
                <a:solidFill>
                  <a:srgbClr val="FFFFFF"/>
                </a:solidFill>
                <a:latin typeface="Calibri"/>
                <a:ea typeface="Calibri"/>
                <a:cs typeface="Calibri"/>
                <a:sym typeface="Calibri"/>
              </a:rPr>
              <a:t>Section 2 - Group 11 Final Presentation</a:t>
            </a:r>
            <a:endParaRPr sz="2400" b="1">
              <a:solidFill>
                <a:srgbClr val="FFFFFF"/>
              </a:solidFill>
              <a:latin typeface="Calibri"/>
              <a:ea typeface="Calibri"/>
              <a:cs typeface="Calibri"/>
              <a:sym typeface="Calibri"/>
            </a:endParaRPr>
          </a:p>
        </p:txBody>
      </p:sp>
      <p:cxnSp>
        <p:nvCxnSpPr>
          <p:cNvPr id="58" name="Google Shape;58;p1"/>
          <p:cNvCxnSpPr/>
          <p:nvPr/>
        </p:nvCxnSpPr>
        <p:spPr>
          <a:xfrm>
            <a:off x="3811500" y="1868850"/>
            <a:ext cx="1521000" cy="0"/>
          </a:xfrm>
          <a:prstGeom prst="straightConnector1">
            <a:avLst/>
          </a:prstGeom>
          <a:noFill/>
          <a:ln w="38100" cap="flat" cmpd="sng">
            <a:solidFill>
              <a:srgbClr val="FF0000"/>
            </a:solidFill>
            <a:prstDash val="solid"/>
            <a:round/>
            <a:headEnd type="none" w="sm" len="sm"/>
            <a:tailEnd type="none" w="sm" len="sm"/>
          </a:ln>
        </p:spPr>
      </p:cxnSp>
      <p:pic>
        <p:nvPicPr>
          <p:cNvPr id="59" name="Google Shape;59;p1"/>
          <p:cNvPicPr preferRelativeResize="0"/>
          <p:nvPr/>
        </p:nvPicPr>
        <p:blipFill rotWithShape="1">
          <a:blip r:embed="rId4">
            <a:alphaModFix/>
          </a:blip>
          <a:srcRect/>
          <a:stretch/>
        </p:blipFill>
        <p:spPr>
          <a:xfrm>
            <a:off x="52075" y="4133210"/>
            <a:ext cx="1641725" cy="1010290"/>
          </a:xfrm>
          <a:prstGeom prst="rect">
            <a:avLst/>
          </a:prstGeom>
          <a:noFill/>
          <a:ln>
            <a:noFill/>
          </a:ln>
        </p:spPr>
      </p:pic>
      <p:pic>
        <p:nvPicPr>
          <p:cNvPr id="60" name="Google Shape;60;p1"/>
          <p:cNvPicPr preferRelativeResize="0"/>
          <p:nvPr/>
        </p:nvPicPr>
        <p:blipFill rotWithShape="1">
          <a:blip r:embed="rId5">
            <a:alphaModFix/>
          </a:blip>
          <a:srcRect/>
          <a:stretch/>
        </p:blipFill>
        <p:spPr>
          <a:xfrm>
            <a:off x="7082045" y="4085300"/>
            <a:ext cx="2003730" cy="1010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745b23b113_0_1318"/>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t>Variables Selection</a:t>
            </a:r>
            <a:endParaRPr b="1" dirty="0"/>
          </a:p>
        </p:txBody>
      </p:sp>
      <p:graphicFrame>
        <p:nvGraphicFramePr>
          <p:cNvPr id="187" name="Google Shape;187;g745b23b113_0_1318"/>
          <p:cNvGraphicFramePr/>
          <p:nvPr>
            <p:extLst>
              <p:ext uri="{D42A27DB-BD31-4B8C-83A1-F6EECF244321}">
                <p14:modId xmlns:p14="http://schemas.microsoft.com/office/powerpoint/2010/main" val="3639553189"/>
              </p:ext>
            </p:extLst>
          </p:nvPr>
        </p:nvGraphicFramePr>
        <p:xfrm>
          <a:off x="447175" y="849095"/>
          <a:ext cx="8320307" cy="4071028"/>
        </p:xfrm>
        <a:graphic>
          <a:graphicData uri="http://schemas.openxmlformats.org/drawingml/2006/table">
            <a:tbl>
              <a:tblPr>
                <a:noFill/>
                <a:tableStyleId>{55982AFA-21D2-40CF-B05C-04A6E1D80D23}</a:tableStyleId>
              </a:tblPr>
              <a:tblGrid>
                <a:gridCol w="1105000">
                  <a:extLst>
                    <a:ext uri="{9D8B030D-6E8A-4147-A177-3AD203B41FA5}">
                      <a16:colId xmlns:a16="http://schemas.microsoft.com/office/drawing/2014/main" val="20000"/>
                    </a:ext>
                  </a:extLst>
                </a:gridCol>
                <a:gridCol w="1436914">
                  <a:extLst>
                    <a:ext uri="{9D8B030D-6E8A-4147-A177-3AD203B41FA5}">
                      <a16:colId xmlns:a16="http://schemas.microsoft.com/office/drawing/2014/main" val="20001"/>
                    </a:ext>
                  </a:extLst>
                </a:gridCol>
                <a:gridCol w="4256955">
                  <a:extLst>
                    <a:ext uri="{9D8B030D-6E8A-4147-A177-3AD203B41FA5}">
                      <a16:colId xmlns:a16="http://schemas.microsoft.com/office/drawing/2014/main" val="20002"/>
                    </a:ext>
                  </a:extLst>
                </a:gridCol>
                <a:gridCol w="814507">
                  <a:extLst>
                    <a:ext uri="{9D8B030D-6E8A-4147-A177-3AD203B41FA5}">
                      <a16:colId xmlns:a16="http://schemas.microsoft.com/office/drawing/2014/main" val="20003"/>
                    </a:ext>
                  </a:extLst>
                </a:gridCol>
                <a:gridCol w="706931">
                  <a:extLst>
                    <a:ext uri="{9D8B030D-6E8A-4147-A177-3AD203B41FA5}">
                      <a16:colId xmlns:a16="http://schemas.microsoft.com/office/drawing/2014/main" val="20004"/>
                    </a:ext>
                  </a:extLst>
                </a:gridCol>
              </a:tblGrid>
              <a:tr h="255948">
                <a:tc>
                  <a:txBody>
                    <a:bodyPr/>
                    <a:lstStyle/>
                    <a:p>
                      <a:pPr marL="0" lvl="0" indent="0" algn="ctr" rtl="0">
                        <a:lnSpc>
                          <a:spcPct val="100000"/>
                        </a:lnSpc>
                        <a:spcBef>
                          <a:spcPts val="0"/>
                        </a:spcBef>
                        <a:spcAft>
                          <a:spcPts val="0"/>
                        </a:spcAft>
                        <a:buNone/>
                      </a:pPr>
                      <a:r>
                        <a:rPr lang="en" sz="1000" b="1">
                          <a:solidFill>
                            <a:srgbClr val="FFFFFF"/>
                          </a:solidFill>
                        </a:rPr>
                        <a:t>Variable Type</a:t>
                      </a:r>
                      <a:endParaRPr sz="1000" b="1">
                        <a:solidFill>
                          <a:srgbClr val="FFFFFF"/>
                        </a:solidFill>
                      </a:endParaRPr>
                    </a:p>
                  </a:txBody>
                  <a:tcPr marL="91425" marR="91425" marT="91425" marB="45700" anchor="ctr">
                    <a:solidFill>
                      <a:srgbClr val="B02C20"/>
                    </a:solidFill>
                  </a:tcPr>
                </a:tc>
                <a:tc>
                  <a:txBody>
                    <a:bodyPr/>
                    <a:lstStyle/>
                    <a:p>
                      <a:pPr marL="0" lvl="0" indent="0" algn="ctr" rtl="0">
                        <a:lnSpc>
                          <a:spcPct val="100000"/>
                        </a:lnSpc>
                        <a:spcBef>
                          <a:spcPts val="0"/>
                        </a:spcBef>
                        <a:spcAft>
                          <a:spcPts val="0"/>
                        </a:spcAft>
                        <a:buNone/>
                      </a:pPr>
                      <a:r>
                        <a:rPr lang="en" sz="1000" b="1">
                          <a:solidFill>
                            <a:srgbClr val="FFFFFF"/>
                          </a:solidFill>
                        </a:rPr>
                        <a:t>Variable Name</a:t>
                      </a:r>
                      <a:endParaRPr sz="1000" b="1">
                        <a:solidFill>
                          <a:srgbClr val="FFFFFF"/>
                        </a:solidFill>
                      </a:endParaRPr>
                    </a:p>
                  </a:txBody>
                  <a:tcPr marL="91425" marR="91425" marT="91425" marB="45700" anchor="ctr">
                    <a:solidFill>
                      <a:srgbClr val="B02C20"/>
                    </a:solidFill>
                  </a:tcPr>
                </a:tc>
                <a:tc>
                  <a:txBody>
                    <a:bodyPr/>
                    <a:lstStyle/>
                    <a:p>
                      <a:pPr marL="0" lvl="0" indent="0" algn="ctr" rtl="0">
                        <a:lnSpc>
                          <a:spcPct val="100000"/>
                        </a:lnSpc>
                        <a:spcBef>
                          <a:spcPts val="0"/>
                        </a:spcBef>
                        <a:spcAft>
                          <a:spcPts val="0"/>
                        </a:spcAft>
                        <a:buNone/>
                      </a:pPr>
                      <a:r>
                        <a:rPr lang="en" sz="1000" b="1">
                          <a:solidFill>
                            <a:srgbClr val="FFFFFF"/>
                          </a:solidFill>
                        </a:rPr>
                        <a:t>Definition</a:t>
                      </a:r>
                      <a:endParaRPr sz="1000" b="1">
                        <a:solidFill>
                          <a:srgbClr val="FFFFFF"/>
                        </a:solidFill>
                      </a:endParaRPr>
                    </a:p>
                  </a:txBody>
                  <a:tcPr marL="91425" marR="91425" marT="91425" marB="45700" anchor="ctr">
                    <a:solidFill>
                      <a:srgbClr val="B02C20"/>
                    </a:solidFill>
                  </a:tcPr>
                </a:tc>
                <a:tc>
                  <a:txBody>
                    <a:bodyPr/>
                    <a:lstStyle/>
                    <a:p>
                      <a:pPr marL="0" lvl="0" indent="0" algn="ctr" rtl="0">
                        <a:lnSpc>
                          <a:spcPct val="100000"/>
                        </a:lnSpc>
                        <a:spcBef>
                          <a:spcPts val="0"/>
                        </a:spcBef>
                        <a:spcAft>
                          <a:spcPts val="0"/>
                        </a:spcAft>
                        <a:buNone/>
                      </a:pPr>
                      <a:r>
                        <a:rPr lang="en" sz="1000" b="1">
                          <a:solidFill>
                            <a:srgbClr val="FFFFFF"/>
                          </a:solidFill>
                        </a:rPr>
                        <a:t>Data Type</a:t>
                      </a:r>
                      <a:endParaRPr sz="1000" b="1">
                        <a:solidFill>
                          <a:srgbClr val="FFFFFF"/>
                        </a:solidFill>
                      </a:endParaRPr>
                    </a:p>
                  </a:txBody>
                  <a:tcPr marL="91425" marR="91425" marT="91425" marB="45700" anchor="ctr">
                    <a:solidFill>
                      <a:srgbClr val="B02C20"/>
                    </a:solidFill>
                  </a:tcPr>
                </a:tc>
                <a:tc>
                  <a:txBody>
                    <a:bodyPr/>
                    <a:lstStyle/>
                    <a:p>
                      <a:pPr marL="0" lvl="0" indent="0" algn="ctr" rtl="0">
                        <a:lnSpc>
                          <a:spcPct val="100000"/>
                        </a:lnSpc>
                        <a:spcBef>
                          <a:spcPts val="0"/>
                        </a:spcBef>
                        <a:spcAft>
                          <a:spcPts val="0"/>
                        </a:spcAft>
                        <a:buNone/>
                      </a:pPr>
                      <a:r>
                        <a:rPr lang="en" sz="1000" b="1">
                          <a:solidFill>
                            <a:srgbClr val="FFFFFF"/>
                          </a:solidFill>
                        </a:rPr>
                        <a:t>Example</a:t>
                      </a:r>
                      <a:endParaRPr sz="1000" b="1">
                        <a:solidFill>
                          <a:srgbClr val="FFFFFF"/>
                        </a:solidFill>
                      </a:endParaRPr>
                    </a:p>
                  </a:txBody>
                  <a:tcPr marL="91425" marR="91425" marT="91425" marB="45700" anchor="ctr">
                    <a:solidFill>
                      <a:srgbClr val="B02C20"/>
                    </a:solidFill>
                  </a:tcPr>
                </a:tc>
                <a:extLst>
                  <a:ext uri="{0D108BD9-81ED-4DB2-BD59-A6C34878D82A}">
                    <a16:rowId xmlns:a16="http://schemas.microsoft.com/office/drawing/2014/main" val="10000"/>
                  </a:ext>
                </a:extLst>
              </a:tr>
              <a:tr h="255948">
                <a:tc rowSpan="11">
                  <a:txBody>
                    <a:bodyPr/>
                    <a:lstStyle/>
                    <a:p>
                      <a:pPr marL="0" lvl="0" indent="0" algn="ctr" rtl="0">
                        <a:lnSpc>
                          <a:spcPct val="100000"/>
                        </a:lnSpc>
                        <a:spcBef>
                          <a:spcPts val="0"/>
                        </a:spcBef>
                        <a:spcAft>
                          <a:spcPts val="0"/>
                        </a:spcAft>
                        <a:buNone/>
                      </a:pPr>
                      <a:r>
                        <a:rPr lang="en" sz="1000" dirty="0"/>
                        <a:t>Independent Variable</a:t>
                      </a:r>
                      <a:endParaRPr sz="1000" dirty="0"/>
                    </a:p>
                  </a:txBody>
                  <a:tcPr marL="91425" marR="91425" marT="91425" marB="45700" anchor="ctr"/>
                </a:tc>
                <a:tc>
                  <a:txBody>
                    <a:bodyPr/>
                    <a:lstStyle/>
                    <a:p>
                      <a:pPr marL="0" lvl="0" indent="0" algn="ctr" rtl="0">
                        <a:lnSpc>
                          <a:spcPct val="100000"/>
                        </a:lnSpc>
                        <a:spcBef>
                          <a:spcPts val="0"/>
                        </a:spcBef>
                        <a:spcAft>
                          <a:spcPts val="0"/>
                        </a:spcAft>
                        <a:buNone/>
                      </a:pPr>
                      <a:r>
                        <a:rPr lang="en" sz="1000"/>
                        <a:t>useful</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Number of useful votes sent by the user</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Integer</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0</a:t>
                      </a:r>
                      <a:endParaRPr sz="1000"/>
                    </a:p>
                  </a:txBody>
                  <a:tcPr marL="91425" marR="91425" marT="91425" marB="45700" anchor="ctr"/>
                </a:tc>
                <a:extLst>
                  <a:ext uri="{0D108BD9-81ED-4DB2-BD59-A6C34878D82A}">
                    <a16:rowId xmlns:a16="http://schemas.microsoft.com/office/drawing/2014/main" val="10001"/>
                  </a:ext>
                </a:extLst>
              </a:tr>
              <a:tr h="255948">
                <a:tc vMerge="1">
                  <a:txBody>
                    <a:bodyPr/>
                    <a:lstStyle/>
                    <a:p>
                      <a:endParaRPr lang="en-US"/>
                    </a:p>
                  </a:txBody>
                  <a:tcPr/>
                </a:tc>
                <a:tc>
                  <a:txBody>
                    <a:bodyPr/>
                    <a:lstStyle/>
                    <a:p>
                      <a:pPr marL="0" lvl="0" indent="0" algn="ctr" rtl="0">
                        <a:lnSpc>
                          <a:spcPct val="100000"/>
                        </a:lnSpc>
                        <a:spcBef>
                          <a:spcPts val="0"/>
                        </a:spcBef>
                        <a:spcAft>
                          <a:spcPts val="0"/>
                        </a:spcAft>
                        <a:buNone/>
                      </a:pPr>
                      <a:r>
                        <a:rPr lang="en" sz="1000" dirty="0"/>
                        <a:t>funny</a:t>
                      </a:r>
                      <a:endParaRPr sz="1000" dirty="0"/>
                    </a:p>
                  </a:txBody>
                  <a:tcPr marL="91425" marR="91425" marT="91425" marB="45700" anchor="ctr"/>
                </a:tc>
                <a:tc>
                  <a:txBody>
                    <a:bodyPr/>
                    <a:lstStyle/>
                    <a:p>
                      <a:pPr marL="0" lvl="0" indent="0" algn="ctr" rtl="0">
                        <a:lnSpc>
                          <a:spcPct val="100000"/>
                        </a:lnSpc>
                        <a:spcBef>
                          <a:spcPts val="0"/>
                        </a:spcBef>
                        <a:spcAft>
                          <a:spcPts val="0"/>
                        </a:spcAft>
                        <a:buNone/>
                      </a:pPr>
                      <a:r>
                        <a:rPr lang="en" sz="1000"/>
                        <a:t>Number of funny votes sent by the user</a:t>
                      </a:r>
                      <a:endParaRPr sz="1000"/>
                    </a:p>
                  </a:txBody>
                  <a:tcPr marL="91425" marR="91425" marT="91425" marB="45700" anchor="ctr"/>
                </a:tc>
                <a:tc>
                  <a:txBody>
                    <a:bodyPr/>
                    <a:lstStyle/>
                    <a:p>
                      <a:pPr marL="0" lvl="0" indent="0" algn="ctr" rtl="0">
                        <a:lnSpc>
                          <a:spcPct val="100000"/>
                        </a:lnSpc>
                        <a:spcBef>
                          <a:spcPts val="0"/>
                        </a:spcBef>
                        <a:spcAft>
                          <a:spcPts val="0"/>
                        </a:spcAft>
                        <a:buClr>
                          <a:schemeClr val="dk1"/>
                        </a:buClr>
                        <a:buSzPts val="1100"/>
                        <a:buFont typeface="Arial"/>
                        <a:buNone/>
                      </a:pPr>
                      <a:r>
                        <a:rPr lang="en" sz="1000"/>
                        <a:t>Integer</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0</a:t>
                      </a:r>
                      <a:endParaRPr sz="1000"/>
                    </a:p>
                  </a:txBody>
                  <a:tcPr marL="91425" marR="91425" marT="91425" marB="45700" anchor="ctr"/>
                </a:tc>
                <a:extLst>
                  <a:ext uri="{0D108BD9-81ED-4DB2-BD59-A6C34878D82A}">
                    <a16:rowId xmlns:a16="http://schemas.microsoft.com/office/drawing/2014/main" val="10002"/>
                  </a:ext>
                </a:extLst>
              </a:tr>
              <a:tr h="255948">
                <a:tc vMerge="1">
                  <a:txBody>
                    <a:bodyPr/>
                    <a:lstStyle/>
                    <a:p>
                      <a:endParaRPr lang="en-US"/>
                    </a:p>
                  </a:txBody>
                  <a:tcPr/>
                </a:tc>
                <a:tc>
                  <a:txBody>
                    <a:bodyPr/>
                    <a:lstStyle/>
                    <a:p>
                      <a:pPr marL="0" lvl="0" indent="0" algn="ctr" rtl="0">
                        <a:lnSpc>
                          <a:spcPct val="100000"/>
                        </a:lnSpc>
                        <a:spcBef>
                          <a:spcPts val="0"/>
                        </a:spcBef>
                        <a:spcAft>
                          <a:spcPts val="0"/>
                        </a:spcAft>
                        <a:buNone/>
                      </a:pPr>
                      <a:r>
                        <a:rPr lang="en" sz="1000"/>
                        <a:t>cool</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Number of cool votes sent by the user</a:t>
                      </a:r>
                      <a:endParaRPr sz="1000"/>
                    </a:p>
                  </a:txBody>
                  <a:tcPr marL="91425" marR="91425" marT="91425" marB="45700" anchor="ctr"/>
                </a:tc>
                <a:tc>
                  <a:txBody>
                    <a:bodyPr/>
                    <a:lstStyle/>
                    <a:p>
                      <a:pPr marL="0" lvl="0" indent="0" algn="ctr" rtl="0">
                        <a:lnSpc>
                          <a:spcPct val="100000"/>
                        </a:lnSpc>
                        <a:spcBef>
                          <a:spcPts val="0"/>
                        </a:spcBef>
                        <a:spcAft>
                          <a:spcPts val="0"/>
                        </a:spcAft>
                        <a:buClr>
                          <a:schemeClr val="dk1"/>
                        </a:buClr>
                        <a:buSzPts val="1100"/>
                        <a:buFont typeface="Arial"/>
                        <a:buNone/>
                      </a:pPr>
                      <a:r>
                        <a:rPr lang="en" sz="1000"/>
                        <a:t>Integer</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0</a:t>
                      </a:r>
                      <a:endParaRPr sz="1000"/>
                    </a:p>
                  </a:txBody>
                  <a:tcPr marL="91425" marR="91425" marT="91425" marB="45700" anchor="ctr"/>
                </a:tc>
                <a:extLst>
                  <a:ext uri="{0D108BD9-81ED-4DB2-BD59-A6C34878D82A}">
                    <a16:rowId xmlns:a16="http://schemas.microsoft.com/office/drawing/2014/main" val="10003"/>
                  </a:ext>
                </a:extLst>
              </a:tr>
              <a:tr h="255948">
                <a:tc vMerge="1">
                  <a:txBody>
                    <a:bodyPr/>
                    <a:lstStyle/>
                    <a:p>
                      <a:endParaRPr lang="en-US"/>
                    </a:p>
                  </a:txBody>
                  <a:tcPr/>
                </a:tc>
                <a:tc>
                  <a:txBody>
                    <a:bodyPr/>
                    <a:lstStyle/>
                    <a:p>
                      <a:pPr marL="0" lvl="0" indent="0" algn="ctr" rtl="0">
                        <a:lnSpc>
                          <a:spcPct val="100000"/>
                        </a:lnSpc>
                        <a:spcBef>
                          <a:spcPts val="0"/>
                        </a:spcBef>
                        <a:spcAft>
                          <a:spcPts val="0"/>
                        </a:spcAft>
                        <a:buNone/>
                      </a:pPr>
                      <a:r>
                        <a:rPr lang="en" sz="1000"/>
                        <a:t>postal_code</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Postal code of a restaurant</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String</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94107</a:t>
                      </a:r>
                      <a:endParaRPr sz="1000"/>
                    </a:p>
                  </a:txBody>
                  <a:tcPr marL="91425" marR="91425" marT="91425" marB="45700" anchor="ctr"/>
                </a:tc>
                <a:extLst>
                  <a:ext uri="{0D108BD9-81ED-4DB2-BD59-A6C34878D82A}">
                    <a16:rowId xmlns:a16="http://schemas.microsoft.com/office/drawing/2014/main" val="10004"/>
                  </a:ext>
                </a:extLst>
              </a:tr>
              <a:tr h="255948">
                <a:tc vMerge="1">
                  <a:txBody>
                    <a:bodyPr/>
                    <a:lstStyle/>
                    <a:p>
                      <a:endParaRPr lang="en-US"/>
                    </a:p>
                  </a:txBody>
                  <a:tcPr/>
                </a:tc>
                <a:tc>
                  <a:txBody>
                    <a:bodyPr/>
                    <a:lstStyle/>
                    <a:p>
                      <a:pPr marL="0" lvl="0" indent="0" algn="ctr" rtl="0">
                        <a:lnSpc>
                          <a:spcPct val="100000"/>
                        </a:lnSpc>
                        <a:spcBef>
                          <a:spcPts val="0"/>
                        </a:spcBef>
                        <a:spcAft>
                          <a:spcPts val="0"/>
                        </a:spcAft>
                        <a:buNone/>
                      </a:pPr>
                      <a:r>
                        <a:rPr lang="en" sz="1000"/>
                        <a:t>review_count</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Number of reviews of a restaurant</a:t>
                      </a:r>
                      <a:endParaRPr sz="1000"/>
                    </a:p>
                  </a:txBody>
                  <a:tcPr marL="91425" marR="91425" marT="91425" marB="45700" anchor="ctr"/>
                </a:tc>
                <a:tc>
                  <a:txBody>
                    <a:bodyPr/>
                    <a:lstStyle/>
                    <a:p>
                      <a:pPr marL="0" lvl="0" indent="0" algn="ctr" rtl="0">
                        <a:lnSpc>
                          <a:spcPct val="100000"/>
                        </a:lnSpc>
                        <a:spcBef>
                          <a:spcPts val="0"/>
                        </a:spcBef>
                        <a:spcAft>
                          <a:spcPts val="0"/>
                        </a:spcAft>
                        <a:buClr>
                          <a:schemeClr val="dk1"/>
                        </a:buClr>
                        <a:buSzPts val="1100"/>
                        <a:buFont typeface="Arial"/>
                        <a:buNone/>
                      </a:pPr>
                      <a:r>
                        <a:rPr lang="en" sz="1000"/>
                        <a:t>Integer</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1198</a:t>
                      </a:r>
                      <a:endParaRPr sz="1000"/>
                    </a:p>
                  </a:txBody>
                  <a:tcPr marL="91425" marR="91425" marT="91425" marB="45700" anchor="ctr"/>
                </a:tc>
                <a:extLst>
                  <a:ext uri="{0D108BD9-81ED-4DB2-BD59-A6C34878D82A}">
                    <a16:rowId xmlns:a16="http://schemas.microsoft.com/office/drawing/2014/main" val="10005"/>
                  </a:ext>
                </a:extLst>
              </a:tr>
              <a:tr h="255948">
                <a:tc vMerge="1">
                  <a:txBody>
                    <a:bodyPr/>
                    <a:lstStyle/>
                    <a:p>
                      <a:endParaRPr lang="en-US"/>
                    </a:p>
                  </a:txBody>
                  <a:tcPr/>
                </a:tc>
                <a:tc>
                  <a:txBody>
                    <a:bodyPr/>
                    <a:lstStyle/>
                    <a:p>
                      <a:pPr marL="0" lvl="0" indent="0" algn="ctr" rtl="0">
                        <a:lnSpc>
                          <a:spcPct val="100000"/>
                        </a:lnSpc>
                        <a:spcBef>
                          <a:spcPts val="0"/>
                        </a:spcBef>
                        <a:spcAft>
                          <a:spcPts val="0"/>
                        </a:spcAft>
                        <a:buNone/>
                      </a:pPr>
                      <a:r>
                        <a:rPr lang="en" sz="1000" dirty="0"/>
                        <a:t>review_words_counts</a:t>
                      </a:r>
                      <a:endParaRPr sz="1000" dirty="0"/>
                    </a:p>
                  </a:txBody>
                  <a:tcPr marL="91425" marR="91425" marT="91425" marB="45700" anchor="ctr"/>
                </a:tc>
                <a:tc>
                  <a:txBody>
                    <a:bodyPr/>
                    <a:lstStyle/>
                    <a:p>
                      <a:pPr marL="0" lvl="0" indent="0" algn="ctr" rtl="0">
                        <a:lnSpc>
                          <a:spcPct val="100000"/>
                        </a:lnSpc>
                        <a:spcBef>
                          <a:spcPts val="0"/>
                        </a:spcBef>
                        <a:spcAft>
                          <a:spcPts val="0"/>
                        </a:spcAft>
                        <a:buNone/>
                      </a:pPr>
                      <a:r>
                        <a:rPr lang="en" sz="1000" dirty="0"/>
                        <a:t>Number of words in a review</a:t>
                      </a:r>
                      <a:endParaRPr sz="1000" dirty="0"/>
                    </a:p>
                  </a:txBody>
                  <a:tcPr marL="91425" marR="91425" marT="91425" marB="45700" anchor="ctr"/>
                </a:tc>
                <a:tc>
                  <a:txBody>
                    <a:bodyPr/>
                    <a:lstStyle/>
                    <a:p>
                      <a:pPr marL="0" lvl="0" indent="0" algn="ctr" rtl="0">
                        <a:lnSpc>
                          <a:spcPct val="100000"/>
                        </a:lnSpc>
                        <a:spcBef>
                          <a:spcPts val="0"/>
                        </a:spcBef>
                        <a:spcAft>
                          <a:spcPts val="0"/>
                        </a:spcAft>
                        <a:buClr>
                          <a:schemeClr val="dk1"/>
                        </a:buClr>
                        <a:buSzPts val="1100"/>
                        <a:buFont typeface="Arial"/>
                        <a:buNone/>
                      </a:pPr>
                      <a:r>
                        <a:rPr lang="en" sz="1000"/>
                        <a:t>Integer</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68</a:t>
                      </a:r>
                      <a:endParaRPr sz="1000"/>
                    </a:p>
                  </a:txBody>
                  <a:tcPr marL="91425" marR="91425" marT="91425" marB="45700" anchor="ctr"/>
                </a:tc>
                <a:extLst>
                  <a:ext uri="{0D108BD9-81ED-4DB2-BD59-A6C34878D82A}">
                    <a16:rowId xmlns:a16="http://schemas.microsoft.com/office/drawing/2014/main" val="10006"/>
                  </a:ext>
                </a:extLst>
              </a:tr>
              <a:tr h="255948">
                <a:tc vMerge="1">
                  <a:txBody>
                    <a:bodyPr/>
                    <a:lstStyle/>
                    <a:p>
                      <a:endParaRPr lang="en-US"/>
                    </a:p>
                  </a:txBody>
                  <a:tcPr/>
                </a:tc>
                <a:tc>
                  <a:txBody>
                    <a:bodyPr/>
                    <a:lstStyle/>
                    <a:p>
                      <a:pPr marL="0" lvl="0" indent="0" algn="ctr" rtl="0">
                        <a:lnSpc>
                          <a:spcPct val="100000"/>
                        </a:lnSpc>
                        <a:spcBef>
                          <a:spcPts val="0"/>
                        </a:spcBef>
                        <a:spcAft>
                          <a:spcPts val="0"/>
                        </a:spcAft>
                        <a:buNone/>
                      </a:pPr>
                      <a:r>
                        <a:rPr lang="en" sz="1000" dirty="0"/>
                        <a:t>negative</a:t>
                      </a:r>
                      <a:endParaRPr sz="1000" dirty="0"/>
                    </a:p>
                  </a:txBody>
                  <a:tcPr marL="91425" marR="91425" marT="91425" marB="45700" anchor="ctr"/>
                </a:tc>
                <a:tc>
                  <a:txBody>
                    <a:bodyPr/>
                    <a:lstStyle/>
                    <a:p>
                      <a:pPr marL="0" lvl="0" indent="0" algn="ctr" rtl="0">
                        <a:lnSpc>
                          <a:spcPct val="100000"/>
                        </a:lnSpc>
                        <a:spcBef>
                          <a:spcPts val="0"/>
                        </a:spcBef>
                        <a:spcAft>
                          <a:spcPts val="0"/>
                        </a:spcAft>
                        <a:buNone/>
                      </a:pPr>
                      <a:r>
                        <a:rPr lang="en" sz="1000"/>
                        <a:t>Negative score of a review calculated by NLTK Vader</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Float</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0.022</a:t>
                      </a:r>
                      <a:endParaRPr sz="1000"/>
                    </a:p>
                  </a:txBody>
                  <a:tcPr marL="91425" marR="91425" marT="91425" marB="45700" anchor="ctr"/>
                </a:tc>
                <a:extLst>
                  <a:ext uri="{0D108BD9-81ED-4DB2-BD59-A6C34878D82A}">
                    <a16:rowId xmlns:a16="http://schemas.microsoft.com/office/drawing/2014/main" val="10007"/>
                  </a:ext>
                </a:extLst>
              </a:tr>
              <a:tr h="255948">
                <a:tc vMerge="1">
                  <a:txBody>
                    <a:bodyPr/>
                    <a:lstStyle/>
                    <a:p>
                      <a:endParaRPr lang="en-US"/>
                    </a:p>
                  </a:txBody>
                  <a:tcPr/>
                </a:tc>
                <a:tc>
                  <a:txBody>
                    <a:bodyPr/>
                    <a:lstStyle/>
                    <a:p>
                      <a:pPr marL="0" lvl="0" indent="0" algn="ctr" rtl="0">
                        <a:lnSpc>
                          <a:spcPct val="100000"/>
                        </a:lnSpc>
                        <a:spcBef>
                          <a:spcPts val="0"/>
                        </a:spcBef>
                        <a:spcAft>
                          <a:spcPts val="0"/>
                        </a:spcAft>
                        <a:buNone/>
                      </a:pPr>
                      <a:r>
                        <a:rPr lang="en" sz="1000" dirty="0"/>
                        <a:t>neutral</a:t>
                      </a:r>
                      <a:endParaRPr sz="1000" dirty="0"/>
                    </a:p>
                  </a:txBody>
                  <a:tcPr marL="91425" marR="91425" marT="91425" marB="45700" anchor="ctr"/>
                </a:tc>
                <a:tc>
                  <a:txBody>
                    <a:bodyPr/>
                    <a:lstStyle/>
                    <a:p>
                      <a:pPr marL="0" lvl="0" indent="0" algn="ctr" rtl="0">
                        <a:lnSpc>
                          <a:spcPct val="100000"/>
                        </a:lnSpc>
                        <a:spcBef>
                          <a:spcPts val="0"/>
                        </a:spcBef>
                        <a:spcAft>
                          <a:spcPts val="0"/>
                        </a:spcAft>
                        <a:buNone/>
                      </a:pPr>
                      <a:r>
                        <a:rPr lang="en" sz="1000"/>
                        <a:t>Neutral score of a review calculated by NLTK Vader</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Float</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0.856</a:t>
                      </a:r>
                      <a:endParaRPr sz="1000"/>
                    </a:p>
                  </a:txBody>
                  <a:tcPr marL="91425" marR="91425" marT="91425" marB="45700" anchor="ctr"/>
                </a:tc>
                <a:extLst>
                  <a:ext uri="{0D108BD9-81ED-4DB2-BD59-A6C34878D82A}">
                    <a16:rowId xmlns:a16="http://schemas.microsoft.com/office/drawing/2014/main" val="10008"/>
                  </a:ext>
                </a:extLst>
              </a:tr>
              <a:tr h="255948">
                <a:tc vMerge="1">
                  <a:txBody>
                    <a:bodyPr/>
                    <a:lstStyle/>
                    <a:p>
                      <a:endParaRPr lang="en-US"/>
                    </a:p>
                  </a:txBody>
                  <a:tcPr/>
                </a:tc>
                <a:tc>
                  <a:txBody>
                    <a:bodyPr/>
                    <a:lstStyle/>
                    <a:p>
                      <a:pPr marL="0" lvl="0" indent="0" algn="ctr" rtl="0">
                        <a:lnSpc>
                          <a:spcPct val="100000"/>
                        </a:lnSpc>
                        <a:spcBef>
                          <a:spcPts val="0"/>
                        </a:spcBef>
                        <a:spcAft>
                          <a:spcPts val="0"/>
                        </a:spcAft>
                        <a:buNone/>
                      </a:pPr>
                      <a:r>
                        <a:rPr lang="en" sz="1000" dirty="0"/>
                        <a:t>positive</a:t>
                      </a:r>
                      <a:endParaRPr sz="1000" dirty="0"/>
                    </a:p>
                  </a:txBody>
                  <a:tcPr marL="91425" marR="91425" marT="91425" marB="45700" anchor="ctr"/>
                </a:tc>
                <a:tc>
                  <a:txBody>
                    <a:bodyPr/>
                    <a:lstStyle/>
                    <a:p>
                      <a:pPr marL="0" lvl="0" indent="0" algn="ctr" rtl="0">
                        <a:lnSpc>
                          <a:spcPct val="100000"/>
                        </a:lnSpc>
                        <a:spcBef>
                          <a:spcPts val="0"/>
                        </a:spcBef>
                        <a:spcAft>
                          <a:spcPts val="0"/>
                        </a:spcAft>
                        <a:buNone/>
                      </a:pPr>
                      <a:r>
                        <a:rPr lang="en" sz="1000"/>
                        <a:t>Positive score of a review calculated by NLTK Vader</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Float</a:t>
                      </a:r>
                      <a:endParaRPr sz="1000"/>
                    </a:p>
                  </a:txBody>
                  <a:tcPr marL="91425" marR="91425" marT="91425" marB="45700" anchor="ctr"/>
                </a:tc>
                <a:tc>
                  <a:txBody>
                    <a:bodyPr/>
                    <a:lstStyle/>
                    <a:p>
                      <a:pPr marL="0" lvl="0" indent="0" algn="ctr" rtl="0">
                        <a:lnSpc>
                          <a:spcPct val="100000"/>
                        </a:lnSpc>
                        <a:spcBef>
                          <a:spcPts val="0"/>
                        </a:spcBef>
                        <a:spcAft>
                          <a:spcPts val="0"/>
                        </a:spcAft>
                        <a:buClr>
                          <a:schemeClr val="dk1"/>
                        </a:buClr>
                        <a:buSzPts val="1100"/>
                        <a:buFont typeface="Arial"/>
                        <a:buNone/>
                      </a:pPr>
                      <a:r>
                        <a:rPr lang="en" sz="1000"/>
                        <a:t>0.121</a:t>
                      </a:r>
                      <a:endParaRPr sz="1000"/>
                    </a:p>
                  </a:txBody>
                  <a:tcPr marL="91425" marR="91425" marT="91425" marB="45700" anchor="ctr"/>
                </a:tc>
                <a:extLst>
                  <a:ext uri="{0D108BD9-81ED-4DB2-BD59-A6C34878D82A}">
                    <a16:rowId xmlns:a16="http://schemas.microsoft.com/office/drawing/2014/main" val="10009"/>
                  </a:ext>
                </a:extLst>
              </a:tr>
              <a:tr h="291928">
                <a:tc vMerge="1">
                  <a:txBody>
                    <a:bodyPr/>
                    <a:lstStyle/>
                    <a:p>
                      <a:endParaRPr lang="en-US"/>
                    </a:p>
                  </a:txBody>
                  <a:tcPr/>
                </a:tc>
                <a:tc>
                  <a:txBody>
                    <a:bodyPr/>
                    <a:lstStyle/>
                    <a:p>
                      <a:pPr marL="0" lvl="0" indent="0" algn="ctr" rtl="0">
                        <a:lnSpc>
                          <a:spcPct val="100000"/>
                        </a:lnSpc>
                        <a:spcBef>
                          <a:spcPts val="0"/>
                        </a:spcBef>
                        <a:spcAft>
                          <a:spcPts val="0"/>
                        </a:spcAft>
                        <a:buNone/>
                      </a:pPr>
                      <a:r>
                        <a:rPr lang="en" sz="1000" dirty="0"/>
                        <a:t>compound</a:t>
                      </a:r>
                      <a:endParaRPr sz="1000" dirty="0"/>
                    </a:p>
                  </a:txBody>
                  <a:tcPr marL="91425" marR="91425" marT="91425" marB="45700" anchor="ctr"/>
                </a:tc>
                <a:tc>
                  <a:txBody>
                    <a:bodyPr/>
                    <a:lstStyle/>
                    <a:p>
                      <a:pPr marL="0" lvl="0" indent="0" algn="ctr" rtl="0">
                        <a:lnSpc>
                          <a:spcPct val="100000"/>
                        </a:lnSpc>
                        <a:spcBef>
                          <a:spcPts val="0"/>
                        </a:spcBef>
                        <a:spcAft>
                          <a:spcPts val="0"/>
                        </a:spcAft>
                        <a:buNone/>
                      </a:pPr>
                      <a:r>
                        <a:rPr lang="en" sz="1000"/>
                        <a:t>Compound score of a review calculated by NLTK Vader</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Float</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a:t>0.9664</a:t>
                      </a:r>
                      <a:endParaRPr sz="1000"/>
                    </a:p>
                  </a:txBody>
                  <a:tcPr marL="91425" marR="91425" marT="91425" marB="45700" anchor="ctr"/>
                </a:tc>
                <a:extLst>
                  <a:ext uri="{0D108BD9-81ED-4DB2-BD59-A6C34878D82A}">
                    <a16:rowId xmlns:a16="http://schemas.microsoft.com/office/drawing/2014/main" val="10010"/>
                  </a:ext>
                </a:extLst>
              </a:tr>
              <a:tr h="390674">
                <a:tc vMerge="1">
                  <a:txBody>
                    <a:bodyPr/>
                    <a:lstStyle/>
                    <a:p>
                      <a:endParaRPr lang="en-US"/>
                    </a:p>
                  </a:txBody>
                  <a:tcPr/>
                </a:tc>
                <a:tc>
                  <a:txBody>
                    <a:bodyPr/>
                    <a:lstStyle/>
                    <a:p>
                      <a:pPr marL="0" lvl="0" indent="0" algn="ctr" rtl="0">
                        <a:lnSpc>
                          <a:spcPct val="100000"/>
                        </a:lnSpc>
                        <a:spcBef>
                          <a:spcPts val="0"/>
                        </a:spcBef>
                        <a:spcAft>
                          <a:spcPts val="0"/>
                        </a:spcAft>
                        <a:buNone/>
                      </a:pPr>
                      <a:r>
                        <a:rPr lang="en" sz="1000" dirty="0"/>
                        <a:t>“0” - “9”</a:t>
                      </a:r>
                      <a:endParaRPr sz="1000" dirty="0"/>
                    </a:p>
                  </a:txBody>
                  <a:tcPr marL="91425" marR="91425" marT="91425" marB="45700" anchor="ctr"/>
                </a:tc>
                <a:tc>
                  <a:txBody>
                    <a:bodyPr/>
                    <a:lstStyle/>
                    <a:p>
                      <a:pPr marL="0" lvl="0" indent="0" algn="ctr" rtl="0">
                        <a:lnSpc>
                          <a:spcPct val="100000"/>
                        </a:lnSpc>
                        <a:spcBef>
                          <a:spcPts val="0"/>
                        </a:spcBef>
                        <a:spcAft>
                          <a:spcPts val="0"/>
                        </a:spcAft>
                        <a:buNone/>
                      </a:pPr>
                      <a:r>
                        <a:rPr lang="en" sz="1000" dirty="0"/>
                        <a:t>Weight of 10 topics that were modelled based on POS noun tags in a review</a:t>
                      </a:r>
                      <a:endParaRPr sz="1000" dirty="0"/>
                    </a:p>
                  </a:txBody>
                  <a:tcPr marL="91425" marR="91425" marT="91425" marB="45700" anchor="ctr"/>
                </a:tc>
                <a:tc>
                  <a:txBody>
                    <a:bodyPr/>
                    <a:lstStyle/>
                    <a:p>
                      <a:pPr marL="0" lvl="0" indent="0" algn="ctr" rtl="0">
                        <a:lnSpc>
                          <a:spcPct val="100000"/>
                        </a:lnSpc>
                        <a:spcBef>
                          <a:spcPts val="0"/>
                        </a:spcBef>
                        <a:spcAft>
                          <a:spcPts val="0"/>
                        </a:spcAft>
                        <a:buNone/>
                      </a:pPr>
                      <a:r>
                        <a:rPr lang="en" sz="1000" dirty="0"/>
                        <a:t>Float</a:t>
                      </a:r>
                      <a:endParaRPr sz="1000" dirty="0"/>
                    </a:p>
                  </a:txBody>
                  <a:tcPr marL="91425" marR="91425" marT="91425" marB="45700" anchor="ctr"/>
                </a:tc>
                <a:tc>
                  <a:txBody>
                    <a:bodyPr/>
                    <a:lstStyle/>
                    <a:p>
                      <a:pPr marL="0" lvl="0" indent="0" algn="ctr" rtl="0">
                        <a:lnSpc>
                          <a:spcPct val="100000"/>
                        </a:lnSpc>
                        <a:spcBef>
                          <a:spcPts val="0"/>
                        </a:spcBef>
                        <a:spcAft>
                          <a:spcPts val="0"/>
                        </a:spcAft>
                        <a:buNone/>
                      </a:pPr>
                      <a:r>
                        <a:rPr lang="en" sz="1000" dirty="0"/>
                        <a:t>0</a:t>
                      </a:r>
                      <a:endParaRPr sz="1000" dirty="0"/>
                    </a:p>
                  </a:txBody>
                  <a:tcPr marL="91425" marR="91425" marT="91425" marB="45700" anchor="ctr"/>
                </a:tc>
                <a:extLst>
                  <a:ext uri="{0D108BD9-81ED-4DB2-BD59-A6C34878D82A}">
                    <a16:rowId xmlns:a16="http://schemas.microsoft.com/office/drawing/2014/main" val="10011"/>
                  </a:ext>
                </a:extLst>
              </a:tr>
              <a:tr h="25594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Dependent Variable</a:t>
                      </a:r>
                    </a:p>
                  </a:txBody>
                  <a:tcPr marL="91425" marR="91425" marT="91425" marB="45700" anchor="ctr"/>
                </a:tc>
                <a:tc>
                  <a:txBody>
                    <a:bodyPr/>
                    <a:lstStyle/>
                    <a:p>
                      <a:pPr marL="0" lvl="0" indent="0" algn="ctr" rtl="0">
                        <a:lnSpc>
                          <a:spcPct val="100000"/>
                        </a:lnSpc>
                        <a:spcBef>
                          <a:spcPts val="0"/>
                        </a:spcBef>
                        <a:spcAft>
                          <a:spcPts val="0"/>
                        </a:spcAft>
                        <a:buNone/>
                      </a:pPr>
                      <a:r>
                        <a:rPr lang="en" sz="1000"/>
                        <a:t>rating_group</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dirty="0"/>
                        <a:t>Two groups of business ratings</a:t>
                      </a:r>
                      <a:endParaRPr sz="1000" dirty="0"/>
                    </a:p>
                  </a:txBody>
                  <a:tcPr marL="91425" marR="91425" marT="91425" marB="45700" anchor="ctr"/>
                </a:tc>
                <a:tc>
                  <a:txBody>
                    <a:bodyPr/>
                    <a:lstStyle/>
                    <a:p>
                      <a:pPr marL="0" lvl="0" indent="0" algn="ctr" rtl="0">
                        <a:lnSpc>
                          <a:spcPct val="100000"/>
                        </a:lnSpc>
                        <a:spcBef>
                          <a:spcPts val="0"/>
                        </a:spcBef>
                        <a:spcAft>
                          <a:spcPts val="0"/>
                        </a:spcAft>
                        <a:buNone/>
                      </a:pPr>
                      <a:r>
                        <a:rPr lang="en" sz="1000"/>
                        <a:t>Integer</a:t>
                      </a:r>
                      <a:endParaRPr sz="1000"/>
                    </a:p>
                  </a:txBody>
                  <a:tcPr marL="91425" marR="91425" marT="91425" marB="45700" anchor="ctr"/>
                </a:tc>
                <a:tc>
                  <a:txBody>
                    <a:bodyPr/>
                    <a:lstStyle/>
                    <a:p>
                      <a:pPr marL="0" lvl="0" indent="0" algn="ctr" rtl="0">
                        <a:lnSpc>
                          <a:spcPct val="100000"/>
                        </a:lnSpc>
                        <a:spcBef>
                          <a:spcPts val="0"/>
                        </a:spcBef>
                        <a:spcAft>
                          <a:spcPts val="0"/>
                        </a:spcAft>
                        <a:buNone/>
                      </a:pPr>
                      <a:r>
                        <a:rPr lang="en" sz="1000" dirty="0"/>
                        <a:t>0</a:t>
                      </a:r>
                      <a:endParaRPr sz="1000" dirty="0"/>
                    </a:p>
                  </a:txBody>
                  <a:tcPr marL="91425" marR="91425" marT="91425" marB="45700" anchor="ctr"/>
                </a:tc>
                <a:extLst>
                  <a:ext uri="{0D108BD9-81ED-4DB2-BD59-A6C34878D82A}">
                    <a16:rowId xmlns:a16="http://schemas.microsoft.com/office/drawing/2014/main" val="10012"/>
                  </a:ext>
                </a:extLst>
              </a:tr>
            </a:tbl>
          </a:graphicData>
        </a:graphic>
      </p:graphicFrame>
      <p:sp>
        <p:nvSpPr>
          <p:cNvPr id="2" name="灯片编号占位符 1">
            <a:extLst>
              <a:ext uri="{FF2B5EF4-FFF2-40B4-BE49-F238E27FC236}">
                <a16:creationId xmlns:a16="http://schemas.microsoft.com/office/drawing/2014/main" id="{2AAB4185-C77B-404E-9CDC-DA672FCCF5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9"/>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Model Building</a:t>
            </a:r>
            <a:endParaRPr b="1"/>
          </a:p>
        </p:txBody>
      </p:sp>
      <p:grpSp>
        <p:nvGrpSpPr>
          <p:cNvPr id="193" name="Google Shape;193;p9"/>
          <p:cNvGrpSpPr/>
          <p:nvPr/>
        </p:nvGrpSpPr>
        <p:grpSpPr>
          <a:xfrm>
            <a:off x="211900" y="1034647"/>
            <a:ext cx="8646377" cy="3589750"/>
            <a:chOff x="211900" y="1034647"/>
            <a:chExt cx="8646377" cy="3589750"/>
          </a:xfrm>
        </p:grpSpPr>
        <p:grpSp>
          <p:nvGrpSpPr>
            <p:cNvPr id="194" name="Google Shape;194;p9"/>
            <p:cNvGrpSpPr/>
            <p:nvPr/>
          </p:nvGrpSpPr>
          <p:grpSpPr>
            <a:xfrm>
              <a:off x="211900" y="1034647"/>
              <a:ext cx="8646377" cy="3589750"/>
              <a:chOff x="-92900" y="1187047"/>
              <a:chExt cx="8646377" cy="3589750"/>
            </a:xfrm>
          </p:grpSpPr>
          <p:sp>
            <p:nvSpPr>
              <p:cNvPr id="195" name="Google Shape;195;p9"/>
              <p:cNvSpPr/>
              <p:nvPr/>
            </p:nvSpPr>
            <p:spPr>
              <a:xfrm rot="449">
                <a:off x="-92900" y="2780525"/>
                <a:ext cx="2295900" cy="470100"/>
              </a:xfrm>
              <a:prstGeom prst="roundRect">
                <a:avLst>
                  <a:gd name="adj" fmla="val 16667"/>
                </a:avLst>
              </a:prstGeom>
              <a:solidFill>
                <a:srgbClr val="840D35"/>
              </a:solidFill>
              <a:ln w="9525" cap="flat" cmpd="sng">
                <a:solidFill>
                  <a:srgbClr val="840D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a:solidFill>
                      <a:srgbClr val="FFFFFF"/>
                    </a:solidFill>
                    <a:latin typeface="Roboto"/>
                    <a:ea typeface="Roboto"/>
                    <a:cs typeface="Roboto"/>
                    <a:sym typeface="Roboto"/>
                  </a:rPr>
                  <a:t>Preprocessed Data</a:t>
                </a:r>
                <a:endParaRPr sz="1800" b="0" i="0" u="none" strike="noStrike" cap="none">
                  <a:solidFill>
                    <a:srgbClr val="FFFFFF"/>
                  </a:solidFill>
                  <a:latin typeface="Roboto"/>
                  <a:ea typeface="Roboto"/>
                  <a:cs typeface="Roboto"/>
                  <a:sym typeface="Roboto"/>
                </a:endParaRPr>
              </a:p>
            </p:txBody>
          </p:sp>
          <p:sp>
            <p:nvSpPr>
              <p:cNvPr id="196" name="Google Shape;196;p9"/>
              <p:cNvSpPr/>
              <p:nvPr/>
            </p:nvSpPr>
            <p:spPr>
              <a:xfrm>
                <a:off x="6257577" y="1574190"/>
                <a:ext cx="2295900" cy="5247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i="0" u="none" strike="noStrike" cap="none">
                    <a:solidFill>
                      <a:srgbClr val="FFFFFF"/>
                    </a:solidFill>
                    <a:latin typeface="Roboto"/>
                    <a:ea typeface="Roboto"/>
                    <a:cs typeface="Roboto"/>
                    <a:sym typeface="Roboto"/>
                  </a:rPr>
                  <a:t>Classification</a:t>
                </a:r>
                <a:endParaRPr sz="1800" i="0" u="none" strike="noStrike" cap="none">
                  <a:solidFill>
                    <a:srgbClr val="FFFFFF"/>
                  </a:solidFill>
                  <a:latin typeface="Roboto"/>
                  <a:ea typeface="Roboto"/>
                  <a:cs typeface="Roboto"/>
                  <a:sym typeface="Roboto"/>
                </a:endParaRPr>
              </a:p>
            </p:txBody>
          </p:sp>
          <p:sp>
            <p:nvSpPr>
              <p:cNvPr id="197" name="Google Shape;197;p9"/>
              <p:cNvSpPr/>
              <p:nvPr/>
            </p:nvSpPr>
            <p:spPr>
              <a:xfrm>
                <a:off x="6257577" y="2325515"/>
                <a:ext cx="2295900" cy="5247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a:solidFill>
                      <a:schemeClr val="lt1"/>
                    </a:solidFill>
                    <a:latin typeface="Roboto"/>
                    <a:ea typeface="Roboto"/>
                    <a:cs typeface="Roboto"/>
                    <a:sym typeface="Roboto"/>
                  </a:rPr>
                  <a:t>Sentiment Analysis </a:t>
                </a:r>
                <a:endParaRPr sz="1800" b="0" i="0" u="none" strike="noStrike" cap="none">
                  <a:solidFill>
                    <a:srgbClr val="FFFFFF"/>
                  </a:solidFill>
                  <a:latin typeface="Roboto"/>
                  <a:ea typeface="Roboto"/>
                  <a:cs typeface="Roboto"/>
                  <a:sym typeface="Roboto"/>
                </a:endParaRPr>
              </a:p>
            </p:txBody>
          </p:sp>
          <p:sp>
            <p:nvSpPr>
              <p:cNvPr id="198" name="Google Shape;198;p9"/>
              <p:cNvSpPr/>
              <p:nvPr/>
            </p:nvSpPr>
            <p:spPr>
              <a:xfrm>
                <a:off x="6257577" y="3076841"/>
                <a:ext cx="2295900" cy="5247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Roboto"/>
                    <a:ea typeface="Roboto"/>
                    <a:cs typeface="Roboto"/>
                    <a:sym typeface="Roboto"/>
                  </a:rPr>
                  <a:t>Topic Modeling</a:t>
                </a:r>
                <a:endParaRPr sz="1800" b="0" i="0" u="none" strike="noStrike" cap="none">
                  <a:solidFill>
                    <a:srgbClr val="FFFFFF"/>
                  </a:solidFill>
                  <a:latin typeface="Roboto"/>
                  <a:ea typeface="Roboto"/>
                  <a:cs typeface="Roboto"/>
                  <a:sym typeface="Roboto"/>
                </a:endParaRPr>
              </a:p>
            </p:txBody>
          </p:sp>
          <p:sp>
            <p:nvSpPr>
              <p:cNvPr id="199" name="Google Shape;199;p9"/>
              <p:cNvSpPr/>
              <p:nvPr/>
            </p:nvSpPr>
            <p:spPr>
              <a:xfrm>
                <a:off x="6257577" y="3828179"/>
                <a:ext cx="2295900" cy="5247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rgbClr val="FFFFFF"/>
                    </a:solidFill>
                    <a:latin typeface="Roboto"/>
                    <a:ea typeface="Roboto"/>
                    <a:cs typeface="Roboto"/>
                    <a:sym typeface="Roboto"/>
                  </a:rPr>
                  <a:t>Recommend</a:t>
                </a:r>
                <a:r>
                  <a:rPr lang="en" sz="1800" dirty="0">
                    <a:solidFill>
                      <a:srgbClr val="FFFFFF"/>
                    </a:solidFill>
                    <a:latin typeface="Roboto"/>
                    <a:ea typeface="Roboto"/>
                    <a:cs typeface="Roboto"/>
                    <a:sym typeface="Roboto"/>
                  </a:rPr>
                  <a:t>er</a:t>
                </a:r>
                <a:r>
                  <a:rPr lang="en" sz="1800" b="0" i="0" u="none" strike="noStrike" cap="none" dirty="0">
                    <a:solidFill>
                      <a:srgbClr val="FFFFFF"/>
                    </a:solidFill>
                    <a:latin typeface="Roboto"/>
                    <a:ea typeface="Roboto"/>
                    <a:cs typeface="Roboto"/>
                    <a:sym typeface="Roboto"/>
                  </a:rPr>
                  <a:t> System</a:t>
                </a:r>
                <a:endParaRPr sz="1800" b="0" i="0" u="none" strike="noStrike" cap="none" dirty="0">
                  <a:solidFill>
                    <a:srgbClr val="FFFFFF"/>
                  </a:solidFill>
                  <a:latin typeface="Roboto"/>
                  <a:ea typeface="Roboto"/>
                  <a:cs typeface="Roboto"/>
                  <a:sym typeface="Roboto"/>
                </a:endParaRPr>
              </a:p>
            </p:txBody>
          </p:sp>
          <p:grpSp>
            <p:nvGrpSpPr>
              <p:cNvPr id="200" name="Google Shape;200;p9"/>
              <p:cNvGrpSpPr/>
              <p:nvPr/>
            </p:nvGrpSpPr>
            <p:grpSpPr>
              <a:xfrm>
                <a:off x="3033725" y="1187047"/>
                <a:ext cx="2295908" cy="3589750"/>
                <a:chOff x="2432913" y="1210590"/>
                <a:chExt cx="2020512" cy="3594063"/>
              </a:xfrm>
            </p:grpSpPr>
            <p:sp>
              <p:nvSpPr>
                <p:cNvPr id="201" name="Google Shape;201;p9"/>
                <p:cNvSpPr/>
                <p:nvPr/>
              </p:nvSpPr>
              <p:spPr>
                <a:xfrm>
                  <a:off x="2432925" y="1210590"/>
                  <a:ext cx="2020500" cy="525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Roboto"/>
                      <a:ea typeface="Roboto"/>
                      <a:cs typeface="Roboto"/>
                      <a:sym typeface="Roboto"/>
                    </a:rPr>
                    <a:t>Tokenization</a:t>
                  </a:r>
                  <a:endParaRPr sz="1800" b="0" i="0" u="none" strike="noStrike" cap="none">
                    <a:solidFill>
                      <a:srgbClr val="FFFFFF"/>
                    </a:solidFill>
                    <a:latin typeface="Roboto"/>
                    <a:ea typeface="Roboto"/>
                    <a:cs typeface="Roboto"/>
                    <a:sym typeface="Roboto"/>
                  </a:endParaRPr>
                </a:p>
              </p:txBody>
            </p:sp>
            <p:sp>
              <p:nvSpPr>
                <p:cNvPr id="202" name="Google Shape;202;p9"/>
                <p:cNvSpPr/>
                <p:nvPr/>
              </p:nvSpPr>
              <p:spPr>
                <a:xfrm>
                  <a:off x="2432913" y="1995750"/>
                  <a:ext cx="2020500" cy="525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a:solidFill>
                        <a:srgbClr val="FFFFFF"/>
                      </a:solidFill>
                      <a:latin typeface="Roboto"/>
                      <a:ea typeface="Roboto"/>
                      <a:cs typeface="Roboto"/>
                      <a:sym typeface="Roboto"/>
                    </a:rPr>
                    <a:t>POS</a:t>
                  </a:r>
                  <a:endParaRPr sz="1800" b="0" i="0" u="none" strike="noStrike" cap="none">
                    <a:solidFill>
                      <a:srgbClr val="FFFFFF"/>
                    </a:solidFill>
                    <a:latin typeface="Roboto"/>
                    <a:ea typeface="Roboto"/>
                    <a:cs typeface="Roboto"/>
                    <a:sym typeface="Roboto"/>
                  </a:endParaRPr>
                </a:p>
              </p:txBody>
            </p:sp>
            <p:sp>
              <p:nvSpPr>
                <p:cNvPr id="203" name="Google Shape;203;p9"/>
                <p:cNvSpPr/>
                <p:nvPr/>
              </p:nvSpPr>
              <p:spPr>
                <a:xfrm>
                  <a:off x="2432913" y="2780899"/>
                  <a:ext cx="2020500" cy="525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Arial"/>
                    <a:buNone/>
                  </a:pPr>
                  <a:r>
                    <a:rPr lang="en" sz="1800">
                      <a:solidFill>
                        <a:schemeClr val="lt1"/>
                      </a:solidFill>
                      <a:latin typeface="Roboto"/>
                      <a:ea typeface="Roboto"/>
                      <a:cs typeface="Roboto"/>
                      <a:sym typeface="Roboto"/>
                    </a:rPr>
                    <a:t>Stopwords Removal</a:t>
                  </a:r>
                  <a:endParaRPr sz="1800">
                    <a:solidFill>
                      <a:srgbClr val="FFFFFF"/>
                    </a:solidFill>
                    <a:latin typeface="Roboto"/>
                    <a:ea typeface="Roboto"/>
                    <a:cs typeface="Roboto"/>
                    <a:sym typeface="Roboto"/>
                  </a:endParaRPr>
                </a:p>
              </p:txBody>
            </p:sp>
            <p:sp>
              <p:nvSpPr>
                <p:cNvPr id="204" name="Google Shape;204;p9"/>
                <p:cNvSpPr/>
                <p:nvPr/>
              </p:nvSpPr>
              <p:spPr>
                <a:xfrm>
                  <a:off x="2432913" y="3530128"/>
                  <a:ext cx="2020500" cy="525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Arial"/>
                    <a:buNone/>
                  </a:pPr>
                  <a:r>
                    <a:rPr lang="en" sz="1800">
                      <a:solidFill>
                        <a:schemeClr val="lt1"/>
                      </a:solidFill>
                      <a:latin typeface="Roboto"/>
                      <a:ea typeface="Roboto"/>
                      <a:cs typeface="Roboto"/>
                      <a:sym typeface="Roboto"/>
                    </a:rPr>
                    <a:t>Porter Stemming</a:t>
                  </a:r>
                  <a:endParaRPr sz="1800">
                    <a:solidFill>
                      <a:srgbClr val="FFFFFF"/>
                    </a:solidFill>
                    <a:latin typeface="Roboto"/>
                    <a:ea typeface="Roboto"/>
                    <a:cs typeface="Roboto"/>
                    <a:sym typeface="Roboto"/>
                  </a:endParaRPr>
                </a:p>
              </p:txBody>
            </p:sp>
            <p:sp>
              <p:nvSpPr>
                <p:cNvPr id="205" name="Google Shape;205;p9"/>
                <p:cNvSpPr/>
                <p:nvPr/>
              </p:nvSpPr>
              <p:spPr>
                <a:xfrm>
                  <a:off x="2432913" y="4279353"/>
                  <a:ext cx="2020500" cy="525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a:solidFill>
                        <a:srgbClr val="FFFFFF"/>
                      </a:solidFill>
                      <a:latin typeface="Roboto"/>
                      <a:ea typeface="Roboto"/>
                      <a:cs typeface="Roboto"/>
                      <a:sym typeface="Roboto"/>
                    </a:rPr>
                    <a:t>TFIDF</a:t>
                  </a:r>
                  <a:endParaRPr sz="1800" b="0" i="0" u="none" strike="noStrike" cap="none">
                    <a:solidFill>
                      <a:srgbClr val="FFFFFF"/>
                    </a:solidFill>
                    <a:latin typeface="Roboto"/>
                    <a:ea typeface="Roboto"/>
                    <a:cs typeface="Roboto"/>
                    <a:sym typeface="Roboto"/>
                  </a:endParaRPr>
                </a:p>
              </p:txBody>
            </p:sp>
          </p:grpSp>
        </p:grpSp>
        <p:cxnSp>
          <p:nvCxnSpPr>
            <p:cNvPr id="206" name="Google Shape;206;p9"/>
            <p:cNvCxnSpPr>
              <a:stCxn id="201" idx="1"/>
              <a:endCxn id="195" idx="3"/>
            </p:cNvCxnSpPr>
            <p:nvPr/>
          </p:nvCxnSpPr>
          <p:spPr>
            <a:xfrm flipH="1">
              <a:off x="2507839" y="1296982"/>
              <a:ext cx="830700" cy="15663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207" name="Google Shape;207;p9"/>
            <p:cNvCxnSpPr>
              <a:stCxn id="202" idx="1"/>
              <a:endCxn id="195" idx="3"/>
            </p:cNvCxnSpPr>
            <p:nvPr/>
          </p:nvCxnSpPr>
          <p:spPr>
            <a:xfrm flipH="1">
              <a:off x="2507825" y="2081201"/>
              <a:ext cx="830700" cy="7821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208" name="Google Shape;208;p9"/>
            <p:cNvCxnSpPr>
              <a:stCxn id="203" idx="1"/>
              <a:endCxn id="195" idx="3"/>
            </p:cNvCxnSpPr>
            <p:nvPr/>
          </p:nvCxnSpPr>
          <p:spPr>
            <a:xfrm rot="10800000">
              <a:off x="2507825" y="2863307"/>
              <a:ext cx="830700" cy="21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209" name="Google Shape;209;p9"/>
            <p:cNvCxnSpPr>
              <a:stCxn id="204" idx="1"/>
              <a:endCxn id="195" idx="3"/>
            </p:cNvCxnSpPr>
            <p:nvPr/>
          </p:nvCxnSpPr>
          <p:spPr>
            <a:xfrm rot="10800000">
              <a:off x="2507825" y="2863437"/>
              <a:ext cx="830700" cy="7503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210" name="Google Shape;210;p9"/>
            <p:cNvCxnSpPr>
              <a:stCxn id="205" idx="1"/>
              <a:endCxn id="195" idx="3"/>
            </p:cNvCxnSpPr>
            <p:nvPr/>
          </p:nvCxnSpPr>
          <p:spPr>
            <a:xfrm rot="10800000">
              <a:off x="2507825" y="2863263"/>
              <a:ext cx="830700" cy="14988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211" name="Google Shape;211;p9"/>
            <p:cNvCxnSpPr>
              <a:stCxn id="201" idx="3"/>
              <a:endCxn id="205" idx="3"/>
            </p:cNvCxnSpPr>
            <p:nvPr/>
          </p:nvCxnSpPr>
          <p:spPr>
            <a:xfrm>
              <a:off x="5634433" y="1296982"/>
              <a:ext cx="600" cy="3065100"/>
            </a:xfrm>
            <a:prstGeom prst="bentConnector3">
              <a:avLst>
                <a:gd name="adj1" fmla="val 57256989"/>
              </a:avLst>
            </a:prstGeom>
            <a:noFill/>
            <a:ln w="9525" cap="flat" cmpd="sng">
              <a:solidFill>
                <a:schemeClr val="dk2"/>
              </a:solidFill>
              <a:prstDash val="solid"/>
              <a:round/>
              <a:headEnd type="none" w="med" len="med"/>
              <a:tailEnd type="none" w="med" len="med"/>
            </a:ln>
          </p:spPr>
        </p:cxnSp>
        <p:cxnSp>
          <p:nvCxnSpPr>
            <p:cNvPr id="212" name="Google Shape;212;p9"/>
            <p:cNvCxnSpPr>
              <a:stCxn id="202" idx="3"/>
              <a:endCxn id="204" idx="3"/>
            </p:cNvCxnSpPr>
            <p:nvPr/>
          </p:nvCxnSpPr>
          <p:spPr>
            <a:xfrm>
              <a:off x="5634420" y="2081201"/>
              <a:ext cx="600" cy="1532400"/>
            </a:xfrm>
            <a:prstGeom prst="bentConnector3">
              <a:avLst>
                <a:gd name="adj1" fmla="val 57259246"/>
              </a:avLst>
            </a:prstGeom>
            <a:noFill/>
            <a:ln w="9525" cap="flat" cmpd="sng">
              <a:solidFill>
                <a:schemeClr val="dk2"/>
              </a:solidFill>
              <a:prstDash val="solid"/>
              <a:round/>
              <a:headEnd type="none" w="med" len="med"/>
              <a:tailEnd type="none" w="med" len="med"/>
            </a:ln>
          </p:spPr>
        </p:cxnSp>
        <p:cxnSp>
          <p:nvCxnSpPr>
            <p:cNvPr id="213" name="Google Shape;213;p9"/>
            <p:cNvCxnSpPr>
              <a:stCxn id="196" idx="1"/>
              <a:endCxn id="199" idx="1"/>
            </p:cNvCxnSpPr>
            <p:nvPr/>
          </p:nvCxnSpPr>
          <p:spPr>
            <a:xfrm>
              <a:off x="6562377" y="1684140"/>
              <a:ext cx="600" cy="22539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214" name="Google Shape;214;p9"/>
            <p:cNvCxnSpPr>
              <a:stCxn id="197" idx="1"/>
              <a:endCxn id="198" idx="1"/>
            </p:cNvCxnSpPr>
            <p:nvPr/>
          </p:nvCxnSpPr>
          <p:spPr>
            <a:xfrm>
              <a:off x="6562377" y="2435465"/>
              <a:ext cx="600" cy="7512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215" name="Google Shape;215;p9"/>
            <p:cNvCxnSpPr>
              <a:stCxn id="203" idx="3"/>
            </p:cNvCxnSpPr>
            <p:nvPr/>
          </p:nvCxnSpPr>
          <p:spPr>
            <a:xfrm>
              <a:off x="5634420" y="2865407"/>
              <a:ext cx="705900" cy="600"/>
            </a:xfrm>
            <a:prstGeom prst="bentConnector3">
              <a:avLst>
                <a:gd name="adj1" fmla="val 50000"/>
              </a:avLst>
            </a:prstGeom>
            <a:noFill/>
            <a:ln w="9525" cap="flat" cmpd="sng">
              <a:solidFill>
                <a:schemeClr val="dk2"/>
              </a:solidFill>
              <a:prstDash val="solid"/>
              <a:round/>
              <a:headEnd type="none" w="med" len="med"/>
              <a:tailEnd type="none" w="med" len="med"/>
            </a:ln>
          </p:spPr>
        </p:cxnSp>
      </p:grpSp>
      <p:sp>
        <p:nvSpPr>
          <p:cNvPr id="2" name="灯片编号占位符 1">
            <a:extLst>
              <a:ext uri="{FF2B5EF4-FFF2-40B4-BE49-F238E27FC236}">
                <a16:creationId xmlns:a16="http://schemas.microsoft.com/office/drawing/2014/main" id="{2EDC6F81-3DAB-47BA-8441-FE25EF8135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0"/>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Rating Prediction</a:t>
            </a:r>
            <a:endParaRPr b="1"/>
          </a:p>
        </p:txBody>
      </p:sp>
      <p:grpSp>
        <p:nvGrpSpPr>
          <p:cNvPr id="221" name="Google Shape;221;p10"/>
          <p:cNvGrpSpPr/>
          <p:nvPr/>
        </p:nvGrpSpPr>
        <p:grpSpPr>
          <a:xfrm>
            <a:off x="217111" y="651197"/>
            <a:ext cx="7972577" cy="3108303"/>
            <a:chOff x="228975" y="625856"/>
            <a:chExt cx="8597625" cy="3499159"/>
          </a:xfrm>
        </p:grpSpPr>
        <p:pic>
          <p:nvPicPr>
            <p:cNvPr id="222" name="Google Shape;222;p10"/>
            <p:cNvPicPr preferRelativeResize="0"/>
            <p:nvPr/>
          </p:nvPicPr>
          <p:blipFill rotWithShape="1">
            <a:blip r:embed="rId3">
              <a:alphaModFix/>
            </a:blip>
            <a:srcRect l="34331"/>
            <a:stretch/>
          </p:blipFill>
          <p:spPr>
            <a:xfrm>
              <a:off x="228975" y="1074825"/>
              <a:ext cx="2489999" cy="2965042"/>
            </a:xfrm>
            <a:prstGeom prst="rect">
              <a:avLst/>
            </a:prstGeom>
            <a:noFill/>
            <a:ln>
              <a:noFill/>
            </a:ln>
          </p:spPr>
        </p:pic>
        <p:sp>
          <p:nvSpPr>
            <p:cNvPr id="223" name="Google Shape;223;p10"/>
            <p:cNvSpPr/>
            <p:nvPr/>
          </p:nvSpPr>
          <p:spPr>
            <a:xfrm>
              <a:off x="3115874" y="1434269"/>
              <a:ext cx="1922100" cy="426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200">
                  <a:solidFill>
                    <a:srgbClr val="FFFFFF"/>
                  </a:solidFill>
                  <a:latin typeface="Roboto"/>
                  <a:ea typeface="Roboto"/>
                  <a:cs typeface="Roboto"/>
                  <a:sym typeface="Roboto"/>
                </a:rPr>
                <a:t>POS</a:t>
              </a:r>
              <a:endParaRPr sz="1200" b="0" i="0" u="none" strike="noStrike" cap="none">
                <a:solidFill>
                  <a:srgbClr val="FFFFFF"/>
                </a:solidFill>
                <a:latin typeface="Roboto"/>
                <a:ea typeface="Roboto"/>
                <a:cs typeface="Roboto"/>
                <a:sym typeface="Roboto"/>
              </a:endParaRPr>
            </a:p>
          </p:txBody>
        </p:sp>
        <p:sp>
          <p:nvSpPr>
            <p:cNvPr id="224" name="Google Shape;224;p10"/>
            <p:cNvSpPr/>
            <p:nvPr/>
          </p:nvSpPr>
          <p:spPr>
            <a:xfrm>
              <a:off x="3115874" y="2000394"/>
              <a:ext cx="1922100" cy="426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Arial"/>
                <a:buNone/>
              </a:pPr>
              <a:r>
                <a:rPr lang="en" sz="1200">
                  <a:solidFill>
                    <a:schemeClr val="lt1"/>
                  </a:solidFill>
                  <a:latin typeface="Roboto"/>
                  <a:ea typeface="Roboto"/>
                  <a:cs typeface="Roboto"/>
                  <a:sym typeface="Roboto"/>
                </a:rPr>
                <a:t>Stopwords Removal</a:t>
              </a:r>
              <a:endParaRPr sz="1200">
                <a:solidFill>
                  <a:srgbClr val="FFFFFF"/>
                </a:solidFill>
                <a:latin typeface="Roboto"/>
                <a:ea typeface="Roboto"/>
                <a:cs typeface="Roboto"/>
                <a:sym typeface="Roboto"/>
              </a:endParaRPr>
            </a:p>
          </p:txBody>
        </p:sp>
        <p:sp>
          <p:nvSpPr>
            <p:cNvPr id="225" name="Google Shape;225;p10"/>
            <p:cNvSpPr/>
            <p:nvPr/>
          </p:nvSpPr>
          <p:spPr>
            <a:xfrm>
              <a:off x="3115858" y="2566517"/>
              <a:ext cx="1922100" cy="426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Arial"/>
                <a:buNone/>
              </a:pPr>
              <a:r>
                <a:rPr lang="en" sz="1200">
                  <a:solidFill>
                    <a:schemeClr val="lt1"/>
                  </a:solidFill>
                  <a:latin typeface="Roboto"/>
                  <a:ea typeface="Roboto"/>
                  <a:cs typeface="Roboto"/>
                  <a:sym typeface="Roboto"/>
                </a:rPr>
                <a:t>Porter Stemming</a:t>
              </a:r>
              <a:endParaRPr sz="1200">
                <a:solidFill>
                  <a:srgbClr val="FFFFFF"/>
                </a:solidFill>
                <a:latin typeface="Roboto"/>
                <a:ea typeface="Roboto"/>
                <a:cs typeface="Roboto"/>
                <a:sym typeface="Roboto"/>
              </a:endParaRPr>
            </a:p>
          </p:txBody>
        </p:sp>
        <p:sp>
          <p:nvSpPr>
            <p:cNvPr id="226" name="Google Shape;226;p10"/>
            <p:cNvSpPr/>
            <p:nvPr/>
          </p:nvSpPr>
          <p:spPr>
            <a:xfrm>
              <a:off x="3115812" y="3132616"/>
              <a:ext cx="1922100" cy="426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Arial"/>
                <a:buNone/>
              </a:pPr>
              <a:r>
                <a:rPr lang="en" sz="1200">
                  <a:solidFill>
                    <a:schemeClr val="lt1"/>
                  </a:solidFill>
                  <a:latin typeface="Roboto"/>
                  <a:ea typeface="Roboto"/>
                  <a:cs typeface="Roboto"/>
                  <a:sym typeface="Roboto"/>
                </a:rPr>
                <a:t>Generate Term-Document Matrix</a:t>
              </a:r>
              <a:endParaRPr sz="1200">
                <a:solidFill>
                  <a:srgbClr val="FFFFFF"/>
                </a:solidFill>
                <a:latin typeface="Roboto"/>
                <a:ea typeface="Roboto"/>
                <a:cs typeface="Roboto"/>
                <a:sym typeface="Roboto"/>
              </a:endParaRPr>
            </a:p>
          </p:txBody>
        </p:sp>
        <p:sp>
          <p:nvSpPr>
            <p:cNvPr id="227" name="Google Shape;227;p10"/>
            <p:cNvSpPr/>
            <p:nvPr/>
          </p:nvSpPr>
          <p:spPr>
            <a:xfrm>
              <a:off x="3115874" y="3698715"/>
              <a:ext cx="1922100" cy="426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LDA</a:t>
              </a:r>
              <a:endParaRPr sz="1200">
                <a:solidFill>
                  <a:schemeClr val="lt1"/>
                </a:solidFill>
                <a:latin typeface="Roboto"/>
                <a:ea typeface="Roboto"/>
                <a:cs typeface="Roboto"/>
                <a:sym typeface="Roboto"/>
              </a:endParaRPr>
            </a:p>
          </p:txBody>
        </p:sp>
        <p:sp>
          <p:nvSpPr>
            <p:cNvPr id="228" name="Google Shape;228;p10"/>
            <p:cNvSpPr/>
            <p:nvPr/>
          </p:nvSpPr>
          <p:spPr>
            <a:xfrm>
              <a:off x="3115812" y="867670"/>
              <a:ext cx="1922100" cy="426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200">
                  <a:solidFill>
                    <a:srgbClr val="FFFFFF"/>
                  </a:solidFill>
                  <a:latin typeface="Roboto"/>
                  <a:ea typeface="Roboto"/>
                  <a:cs typeface="Roboto"/>
                  <a:sym typeface="Roboto"/>
                </a:rPr>
                <a:t>Sentiment Analysis</a:t>
              </a:r>
              <a:endParaRPr sz="1200" b="0" i="0" u="none" strike="noStrike" cap="none">
                <a:solidFill>
                  <a:srgbClr val="FFFFFF"/>
                </a:solidFill>
                <a:latin typeface="Roboto"/>
                <a:ea typeface="Roboto"/>
                <a:cs typeface="Roboto"/>
                <a:sym typeface="Roboto"/>
              </a:endParaRPr>
            </a:p>
          </p:txBody>
        </p:sp>
        <p:cxnSp>
          <p:nvCxnSpPr>
            <p:cNvPr id="229" name="Google Shape;229;p10"/>
            <p:cNvCxnSpPr>
              <a:stCxn id="228" idx="1"/>
              <a:endCxn id="222" idx="3"/>
            </p:cNvCxnSpPr>
            <p:nvPr/>
          </p:nvCxnSpPr>
          <p:spPr>
            <a:xfrm flipH="1">
              <a:off x="2718912" y="1080820"/>
              <a:ext cx="396900" cy="1476600"/>
            </a:xfrm>
            <a:prstGeom prst="bentConnector3">
              <a:avLst>
                <a:gd name="adj1" fmla="val 49992"/>
              </a:avLst>
            </a:prstGeom>
            <a:noFill/>
            <a:ln w="9525" cap="flat" cmpd="sng">
              <a:solidFill>
                <a:schemeClr val="dk2"/>
              </a:solidFill>
              <a:prstDash val="solid"/>
              <a:round/>
              <a:headEnd type="none" w="med" len="med"/>
              <a:tailEnd type="none" w="med" len="med"/>
            </a:ln>
          </p:spPr>
        </p:cxnSp>
        <p:cxnSp>
          <p:nvCxnSpPr>
            <p:cNvPr id="230" name="Google Shape;230;p10"/>
            <p:cNvCxnSpPr>
              <a:stCxn id="223" idx="1"/>
              <a:endCxn id="222" idx="3"/>
            </p:cNvCxnSpPr>
            <p:nvPr/>
          </p:nvCxnSpPr>
          <p:spPr>
            <a:xfrm flipH="1">
              <a:off x="2718974" y="1647419"/>
              <a:ext cx="396900" cy="909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31" name="Google Shape;231;p10"/>
            <p:cNvCxnSpPr>
              <a:stCxn id="224" idx="1"/>
              <a:endCxn id="222" idx="3"/>
            </p:cNvCxnSpPr>
            <p:nvPr/>
          </p:nvCxnSpPr>
          <p:spPr>
            <a:xfrm flipH="1">
              <a:off x="2718974" y="2213544"/>
              <a:ext cx="396900" cy="3438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32" name="Google Shape;232;p10"/>
            <p:cNvCxnSpPr>
              <a:stCxn id="225" idx="1"/>
              <a:endCxn id="222" idx="3"/>
            </p:cNvCxnSpPr>
            <p:nvPr/>
          </p:nvCxnSpPr>
          <p:spPr>
            <a:xfrm rot="10800000">
              <a:off x="2718958" y="2557367"/>
              <a:ext cx="396900" cy="2223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233" name="Google Shape;233;p10"/>
            <p:cNvCxnSpPr>
              <a:stCxn id="226" idx="1"/>
              <a:endCxn id="222" idx="3"/>
            </p:cNvCxnSpPr>
            <p:nvPr/>
          </p:nvCxnSpPr>
          <p:spPr>
            <a:xfrm rot="10800000">
              <a:off x="2718912" y="2557066"/>
              <a:ext cx="396900" cy="788700"/>
            </a:xfrm>
            <a:prstGeom prst="bentConnector3">
              <a:avLst>
                <a:gd name="adj1" fmla="val 49992"/>
              </a:avLst>
            </a:prstGeom>
            <a:noFill/>
            <a:ln w="9525" cap="flat" cmpd="sng">
              <a:solidFill>
                <a:schemeClr val="dk2"/>
              </a:solidFill>
              <a:prstDash val="solid"/>
              <a:round/>
              <a:headEnd type="none" w="med" len="med"/>
              <a:tailEnd type="none" w="med" len="med"/>
            </a:ln>
          </p:spPr>
        </p:cxnSp>
        <p:cxnSp>
          <p:nvCxnSpPr>
            <p:cNvPr id="234" name="Google Shape;234;p10"/>
            <p:cNvCxnSpPr>
              <a:stCxn id="227" idx="1"/>
              <a:endCxn id="222" idx="3"/>
            </p:cNvCxnSpPr>
            <p:nvPr/>
          </p:nvCxnSpPr>
          <p:spPr>
            <a:xfrm rot="10800000">
              <a:off x="2718974" y="2557365"/>
              <a:ext cx="396900" cy="13545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35" name="Google Shape;235;p10"/>
            <p:cNvSpPr/>
            <p:nvPr/>
          </p:nvSpPr>
          <p:spPr>
            <a:xfrm>
              <a:off x="5552950" y="2566275"/>
              <a:ext cx="1320900" cy="426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Topic Modeling</a:t>
              </a:r>
              <a:endParaRPr sz="1200">
                <a:solidFill>
                  <a:schemeClr val="lt1"/>
                </a:solidFill>
                <a:latin typeface="Roboto"/>
                <a:ea typeface="Roboto"/>
                <a:cs typeface="Roboto"/>
                <a:sym typeface="Roboto"/>
              </a:endParaRPr>
            </a:p>
          </p:txBody>
        </p:sp>
        <p:cxnSp>
          <p:nvCxnSpPr>
            <p:cNvPr id="236" name="Google Shape;236;p10"/>
            <p:cNvCxnSpPr>
              <a:stCxn id="223" idx="3"/>
              <a:endCxn id="235" idx="1"/>
            </p:cNvCxnSpPr>
            <p:nvPr/>
          </p:nvCxnSpPr>
          <p:spPr>
            <a:xfrm>
              <a:off x="5037974" y="1647419"/>
              <a:ext cx="515100" cy="1131900"/>
            </a:xfrm>
            <a:prstGeom prst="bentConnector3">
              <a:avLst>
                <a:gd name="adj1" fmla="val 49988"/>
              </a:avLst>
            </a:prstGeom>
            <a:noFill/>
            <a:ln w="9525" cap="flat" cmpd="sng">
              <a:solidFill>
                <a:schemeClr val="dk2"/>
              </a:solidFill>
              <a:prstDash val="solid"/>
              <a:round/>
              <a:headEnd type="none" w="med" len="med"/>
              <a:tailEnd type="none" w="med" len="med"/>
            </a:ln>
          </p:spPr>
        </p:cxnSp>
        <p:cxnSp>
          <p:nvCxnSpPr>
            <p:cNvPr id="237" name="Google Shape;237;p10"/>
            <p:cNvCxnSpPr>
              <a:stCxn id="224" idx="3"/>
              <a:endCxn id="235" idx="1"/>
            </p:cNvCxnSpPr>
            <p:nvPr/>
          </p:nvCxnSpPr>
          <p:spPr>
            <a:xfrm>
              <a:off x="5037974" y="2213544"/>
              <a:ext cx="515100" cy="566100"/>
            </a:xfrm>
            <a:prstGeom prst="bentConnector3">
              <a:avLst>
                <a:gd name="adj1" fmla="val 49988"/>
              </a:avLst>
            </a:prstGeom>
            <a:noFill/>
            <a:ln w="9525" cap="flat" cmpd="sng">
              <a:solidFill>
                <a:schemeClr val="dk2"/>
              </a:solidFill>
              <a:prstDash val="solid"/>
              <a:round/>
              <a:headEnd type="none" w="med" len="med"/>
              <a:tailEnd type="none" w="med" len="med"/>
            </a:ln>
          </p:spPr>
        </p:cxnSp>
        <p:cxnSp>
          <p:nvCxnSpPr>
            <p:cNvPr id="238" name="Google Shape;238;p10"/>
            <p:cNvCxnSpPr>
              <a:stCxn id="225" idx="3"/>
              <a:endCxn id="235" idx="1"/>
            </p:cNvCxnSpPr>
            <p:nvPr/>
          </p:nvCxnSpPr>
          <p:spPr>
            <a:xfrm>
              <a:off x="5037958" y="2779667"/>
              <a:ext cx="515100" cy="6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239" name="Google Shape;239;p10"/>
            <p:cNvCxnSpPr>
              <a:stCxn id="226" idx="3"/>
              <a:endCxn id="235" idx="1"/>
            </p:cNvCxnSpPr>
            <p:nvPr/>
          </p:nvCxnSpPr>
          <p:spPr>
            <a:xfrm rot="10800000" flipH="1">
              <a:off x="5037912" y="2779366"/>
              <a:ext cx="515100" cy="566400"/>
            </a:xfrm>
            <a:prstGeom prst="bentConnector3">
              <a:avLst>
                <a:gd name="adj1" fmla="val 49994"/>
              </a:avLst>
            </a:prstGeom>
            <a:noFill/>
            <a:ln w="9525" cap="flat" cmpd="sng">
              <a:solidFill>
                <a:schemeClr val="dk2"/>
              </a:solidFill>
              <a:prstDash val="solid"/>
              <a:round/>
              <a:headEnd type="none" w="med" len="med"/>
              <a:tailEnd type="none" w="med" len="med"/>
            </a:ln>
          </p:spPr>
        </p:cxnSp>
        <p:cxnSp>
          <p:nvCxnSpPr>
            <p:cNvPr id="240" name="Google Shape;240;p10"/>
            <p:cNvCxnSpPr>
              <a:stCxn id="227" idx="3"/>
              <a:endCxn id="235" idx="1"/>
            </p:cNvCxnSpPr>
            <p:nvPr/>
          </p:nvCxnSpPr>
          <p:spPr>
            <a:xfrm rot="10800000" flipH="1">
              <a:off x="5037974" y="2779365"/>
              <a:ext cx="515100" cy="1132500"/>
            </a:xfrm>
            <a:prstGeom prst="bentConnector3">
              <a:avLst>
                <a:gd name="adj1" fmla="val 49988"/>
              </a:avLst>
            </a:prstGeom>
            <a:noFill/>
            <a:ln w="9525" cap="flat" cmpd="sng">
              <a:solidFill>
                <a:schemeClr val="dk2"/>
              </a:solidFill>
              <a:prstDash val="solid"/>
              <a:round/>
              <a:headEnd type="none" w="med" len="med"/>
              <a:tailEnd type="none" w="med" len="med"/>
            </a:ln>
          </p:spPr>
        </p:cxnSp>
        <p:sp>
          <p:nvSpPr>
            <p:cNvPr id="241" name="Google Shape;241;p10"/>
            <p:cNvSpPr/>
            <p:nvPr/>
          </p:nvSpPr>
          <p:spPr>
            <a:xfrm>
              <a:off x="7505700" y="2086100"/>
              <a:ext cx="1320900" cy="4263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Classification</a:t>
              </a:r>
              <a:endParaRPr sz="1200">
                <a:solidFill>
                  <a:schemeClr val="lt1"/>
                </a:solidFill>
                <a:latin typeface="Roboto"/>
                <a:ea typeface="Roboto"/>
                <a:cs typeface="Roboto"/>
                <a:sym typeface="Roboto"/>
              </a:endParaRPr>
            </a:p>
          </p:txBody>
        </p:sp>
        <p:cxnSp>
          <p:nvCxnSpPr>
            <p:cNvPr id="242" name="Google Shape;242;p10"/>
            <p:cNvCxnSpPr>
              <a:stCxn id="228" idx="3"/>
              <a:endCxn id="241" idx="1"/>
            </p:cNvCxnSpPr>
            <p:nvPr/>
          </p:nvCxnSpPr>
          <p:spPr>
            <a:xfrm>
              <a:off x="5037912" y="1080820"/>
              <a:ext cx="2467800" cy="1218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43" name="Google Shape;243;p10"/>
            <p:cNvCxnSpPr>
              <a:stCxn id="235" idx="3"/>
              <a:endCxn id="241" idx="1"/>
            </p:cNvCxnSpPr>
            <p:nvPr/>
          </p:nvCxnSpPr>
          <p:spPr>
            <a:xfrm rot="10800000" flipH="1">
              <a:off x="6873850" y="2299125"/>
              <a:ext cx="631800" cy="480300"/>
            </a:xfrm>
            <a:prstGeom prst="bentConnector3">
              <a:avLst>
                <a:gd name="adj1" fmla="val 50004"/>
              </a:avLst>
            </a:prstGeom>
            <a:noFill/>
            <a:ln w="9525" cap="flat" cmpd="sng">
              <a:solidFill>
                <a:schemeClr val="dk2"/>
              </a:solidFill>
              <a:prstDash val="solid"/>
              <a:round/>
              <a:headEnd type="none" w="med" len="med"/>
              <a:tailEnd type="none" w="med" len="med"/>
            </a:ln>
          </p:spPr>
        </p:cxnSp>
        <p:pic>
          <p:nvPicPr>
            <p:cNvPr id="244" name="Google Shape;244;p10"/>
            <p:cNvPicPr preferRelativeResize="0"/>
            <p:nvPr/>
          </p:nvPicPr>
          <p:blipFill>
            <a:blip r:embed="rId4">
              <a:alphaModFix/>
            </a:blip>
            <a:stretch>
              <a:fillRect/>
            </a:stretch>
          </p:blipFill>
          <p:spPr>
            <a:xfrm>
              <a:off x="5596676" y="625856"/>
              <a:ext cx="2364476" cy="909912"/>
            </a:xfrm>
            <a:prstGeom prst="rect">
              <a:avLst/>
            </a:prstGeom>
            <a:noFill/>
            <a:ln>
              <a:noFill/>
            </a:ln>
          </p:spPr>
        </p:pic>
      </p:grpSp>
      <p:pic>
        <p:nvPicPr>
          <p:cNvPr id="245" name="Google Shape;245;p10"/>
          <p:cNvPicPr preferRelativeResize="0"/>
          <p:nvPr/>
        </p:nvPicPr>
        <p:blipFill>
          <a:blip r:embed="rId5">
            <a:alphaModFix/>
          </a:blip>
          <a:stretch>
            <a:fillRect/>
          </a:stretch>
        </p:blipFill>
        <p:spPr>
          <a:xfrm>
            <a:off x="4996875" y="2860950"/>
            <a:ext cx="4022000" cy="2057375"/>
          </a:xfrm>
          <a:prstGeom prst="rect">
            <a:avLst/>
          </a:prstGeom>
          <a:noFill/>
          <a:ln>
            <a:noFill/>
          </a:ln>
        </p:spPr>
      </p:pic>
      <p:sp>
        <p:nvSpPr>
          <p:cNvPr id="2" name="灯片编号占位符 1">
            <a:extLst>
              <a:ext uri="{FF2B5EF4-FFF2-40B4-BE49-F238E27FC236}">
                <a16:creationId xmlns:a16="http://schemas.microsoft.com/office/drawing/2014/main" id="{BD29F11F-A8D7-4FB5-886B-4898DC529D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746cdfd536_0_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Content-based Recommender System</a:t>
            </a:r>
            <a:endParaRPr b="1" dirty="0"/>
          </a:p>
          <a:p>
            <a:pPr marL="0" lvl="0" indent="0" algn="l" rtl="0">
              <a:spcBef>
                <a:spcPts val="0"/>
              </a:spcBef>
              <a:spcAft>
                <a:spcPts val="0"/>
              </a:spcAft>
              <a:buClr>
                <a:schemeClr val="dk1"/>
              </a:buClr>
              <a:buSzPts val="1100"/>
              <a:buFont typeface="Arial"/>
              <a:buNone/>
            </a:pPr>
            <a:endParaRPr b="1" dirty="0"/>
          </a:p>
        </p:txBody>
      </p:sp>
      <p:sp>
        <p:nvSpPr>
          <p:cNvPr id="252" name="Google Shape;252;g746cdfd536_0_0"/>
          <p:cNvSpPr txBox="1"/>
          <p:nvPr/>
        </p:nvSpPr>
        <p:spPr>
          <a:xfrm>
            <a:off x="419175" y="789125"/>
            <a:ext cx="63564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434343"/>
                </a:solidFill>
              </a:rPr>
              <a:t>Approach 1- Recommending based on the similarity of item content</a:t>
            </a:r>
            <a:r>
              <a:rPr lang="en-US" altLang="zh-CN" b="1" dirty="0">
                <a:solidFill>
                  <a:srgbClr val="434343"/>
                </a:solidFill>
              </a:rPr>
              <a:t>s</a:t>
            </a:r>
            <a:r>
              <a:rPr lang="en" b="1" dirty="0">
                <a:solidFill>
                  <a:srgbClr val="434343"/>
                </a:solidFill>
              </a:rPr>
              <a:t>[3]</a:t>
            </a:r>
            <a:endParaRPr b="1" dirty="0">
              <a:solidFill>
                <a:srgbClr val="434343"/>
              </a:solidFill>
            </a:endParaRPr>
          </a:p>
        </p:txBody>
      </p:sp>
      <p:pic>
        <p:nvPicPr>
          <p:cNvPr id="253" name="Google Shape;253;g746cdfd536_0_0"/>
          <p:cNvPicPr preferRelativeResize="0"/>
          <p:nvPr/>
        </p:nvPicPr>
        <p:blipFill rotWithShape="1">
          <a:blip r:embed="rId3">
            <a:alphaModFix/>
          </a:blip>
          <a:srcRect/>
          <a:stretch/>
        </p:blipFill>
        <p:spPr>
          <a:xfrm>
            <a:off x="311711" y="1581383"/>
            <a:ext cx="3945244" cy="1557448"/>
          </a:xfrm>
          <a:prstGeom prst="rect">
            <a:avLst/>
          </a:prstGeom>
          <a:noFill/>
          <a:ln>
            <a:noFill/>
          </a:ln>
        </p:spPr>
      </p:pic>
      <p:pic>
        <p:nvPicPr>
          <p:cNvPr id="254" name="Google Shape;254;g746cdfd536_0_0"/>
          <p:cNvPicPr preferRelativeResize="0"/>
          <p:nvPr/>
        </p:nvPicPr>
        <p:blipFill>
          <a:blip r:embed="rId4">
            <a:alphaModFix/>
          </a:blip>
          <a:stretch>
            <a:fillRect/>
          </a:stretch>
        </p:blipFill>
        <p:spPr>
          <a:xfrm>
            <a:off x="4717150" y="1564493"/>
            <a:ext cx="4144201" cy="1557448"/>
          </a:xfrm>
          <a:prstGeom prst="rect">
            <a:avLst/>
          </a:prstGeom>
          <a:noFill/>
          <a:ln>
            <a:noFill/>
          </a:ln>
        </p:spPr>
      </p:pic>
      <p:pic>
        <p:nvPicPr>
          <p:cNvPr id="255" name="Google Shape;255;g746cdfd536_0_0"/>
          <p:cNvPicPr preferRelativeResize="0"/>
          <p:nvPr/>
        </p:nvPicPr>
        <p:blipFill>
          <a:blip r:embed="rId5">
            <a:alphaModFix/>
          </a:blip>
          <a:stretch>
            <a:fillRect/>
          </a:stretch>
        </p:blipFill>
        <p:spPr>
          <a:xfrm>
            <a:off x="250127" y="3421289"/>
            <a:ext cx="4036726" cy="1614710"/>
          </a:xfrm>
          <a:prstGeom prst="rect">
            <a:avLst/>
          </a:prstGeom>
          <a:noFill/>
          <a:ln>
            <a:noFill/>
          </a:ln>
        </p:spPr>
      </p:pic>
      <p:pic>
        <p:nvPicPr>
          <p:cNvPr id="256" name="Google Shape;256;g746cdfd536_0_0"/>
          <p:cNvPicPr preferRelativeResize="0"/>
          <p:nvPr/>
        </p:nvPicPr>
        <p:blipFill>
          <a:blip r:embed="rId6">
            <a:alphaModFix/>
          </a:blip>
          <a:stretch>
            <a:fillRect/>
          </a:stretch>
        </p:blipFill>
        <p:spPr>
          <a:xfrm>
            <a:off x="5400364" y="3444355"/>
            <a:ext cx="3032535" cy="1461700"/>
          </a:xfrm>
          <a:prstGeom prst="rect">
            <a:avLst/>
          </a:prstGeom>
          <a:noFill/>
          <a:ln>
            <a:noFill/>
          </a:ln>
        </p:spPr>
      </p:pic>
      <p:sp>
        <p:nvSpPr>
          <p:cNvPr id="2" name="灯片编号占位符 1">
            <a:extLst>
              <a:ext uri="{FF2B5EF4-FFF2-40B4-BE49-F238E27FC236}">
                <a16:creationId xmlns:a16="http://schemas.microsoft.com/office/drawing/2014/main" id="{D4B25A3B-6E96-4717-B502-D5F8AA5DAC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11" name="Google Shape;263;g746130f260_0_0">
            <a:extLst>
              <a:ext uri="{FF2B5EF4-FFF2-40B4-BE49-F238E27FC236}">
                <a16:creationId xmlns:a16="http://schemas.microsoft.com/office/drawing/2014/main" id="{DC684377-C436-450A-BB1A-B1FCE580FEEA}"/>
              </a:ext>
            </a:extLst>
          </p:cNvPr>
          <p:cNvSpPr txBox="1"/>
          <p:nvPr/>
        </p:nvSpPr>
        <p:spPr>
          <a:xfrm>
            <a:off x="159575" y="1099325"/>
            <a:ext cx="4520700" cy="712458"/>
          </a:xfrm>
          <a:prstGeom prst="rect">
            <a:avLst/>
          </a:prstGeom>
          <a:noFill/>
          <a:ln>
            <a:noFill/>
          </a:ln>
        </p:spPr>
        <p:txBody>
          <a:bodyPr spcFirstLastPara="1" wrap="square" lIns="91425" tIns="91425" rIns="91425" bIns="91425" anchor="t" anchorCtr="0">
            <a:noAutofit/>
          </a:bodyPr>
          <a:lstStyle/>
          <a:p>
            <a:pPr lvl="0"/>
            <a:r>
              <a:rPr lang="en" sz="1200" b="1" dirty="0">
                <a:solidFill>
                  <a:srgbClr val="990000"/>
                </a:solidFill>
              </a:rPr>
              <a:t>Step 1: </a:t>
            </a:r>
            <a:r>
              <a:rPr lang="en-US" sz="1200" b="1" dirty="0">
                <a:solidFill>
                  <a:srgbClr val="B02C20"/>
                </a:solidFill>
              </a:rPr>
              <a:t>Restaurant </a:t>
            </a:r>
            <a:r>
              <a:rPr lang="en" sz="1200" b="1" dirty="0">
                <a:solidFill>
                  <a:srgbClr val="B02C20"/>
                </a:solidFill>
              </a:rPr>
              <a:t>names and reviews_words </a:t>
            </a:r>
            <a:r>
              <a:rPr lang="en-US" sz="1200" b="1" dirty="0">
                <a:solidFill>
                  <a:srgbClr val="B02C20"/>
                </a:solidFill>
              </a:rPr>
              <a:t>were grouped by the restaurants’ names and put into a new </a:t>
            </a:r>
            <a:r>
              <a:rPr lang="en-US" sz="1200" b="1" dirty="0" err="1">
                <a:solidFill>
                  <a:srgbClr val="B02C20"/>
                </a:solidFill>
              </a:rPr>
              <a:t>DataFrame</a:t>
            </a:r>
            <a:r>
              <a:rPr lang="en-US" sz="1200" b="1" dirty="0">
                <a:solidFill>
                  <a:srgbClr val="B02C20"/>
                </a:solidFill>
              </a:rPr>
              <a:t>.</a:t>
            </a:r>
          </a:p>
          <a:p>
            <a:pPr lvl="0"/>
            <a:endParaRPr sz="1200" b="1" dirty="0">
              <a:solidFill>
                <a:srgbClr val="990000"/>
              </a:solidFill>
            </a:endParaRPr>
          </a:p>
        </p:txBody>
      </p:sp>
      <p:sp>
        <p:nvSpPr>
          <p:cNvPr id="14" name="Google Shape;267;g746130f260_0_0">
            <a:extLst>
              <a:ext uri="{FF2B5EF4-FFF2-40B4-BE49-F238E27FC236}">
                <a16:creationId xmlns:a16="http://schemas.microsoft.com/office/drawing/2014/main" id="{114F41E0-F23D-46E8-8591-B6A07EA5ABAB}"/>
              </a:ext>
            </a:extLst>
          </p:cNvPr>
          <p:cNvSpPr txBox="1"/>
          <p:nvPr/>
        </p:nvSpPr>
        <p:spPr>
          <a:xfrm>
            <a:off x="4680200" y="1099331"/>
            <a:ext cx="4403700" cy="572700"/>
          </a:xfrm>
          <a:prstGeom prst="rect">
            <a:avLst/>
          </a:prstGeom>
          <a:noFill/>
          <a:ln>
            <a:noFill/>
          </a:ln>
        </p:spPr>
        <p:txBody>
          <a:bodyPr spcFirstLastPara="1" wrap="square" lIns="91425" tIns="91425" rIns="91425" bIns="91425" anchor="t" anchorCtr="0">
            <a:noAutofit/>
          </a:bodyPr>
          <a:lstStyle/>
          <a:p>
            <a:pPr lvl="0"/>
            <a:r>
              <a:rPr lang="en-US" sz="1200" b="1" dirty="0">
                <a:solidFill>
                  <a:srgbClr val="990000"/>
                </a:solidFill>
              </a:rPr>
              <a:t>Step 2: Use cosine similarity function to analyze similarities between restaurants</a:t>
            </a:r>
            <a:endParaRPr sz="1200" b="1" dirty="0">
              <a:solidFill>
                <a:srgbClr val="990000"/>
              </a:solidFill>
            </a:endParaRPr>
          </a:p>
        </p:txBody>
      </p:sp>
      <p:sp>
        <p:nvSpPr>
          <p:cNvPr id="15" name="Google Shape;266;g746130f260_0_0">
            <a:extLst>
              <a:ext uri="{FF2B5EF4-FFF2-40B4-BE49-F238E27FC236}">
                <a16:creationId xmlns:a16="http://schemas.microsoft.com/office/drawing/2014/main" id="{D8D7EEA5-DC5A-46C2-9C0F-04626210C505}"/>
              </a:ext>
            </a:extLst>
          </p:cNvPr>
          <p:cNvSpPr txBox="1"/>
          <p:nvPr/>
        </p:nvSpPr>
        <p:spPr>
          <a:xfrm>
            <a:off x="159575" y="3106572"/>
            <a:ext cx="7332358" cy="257251"/>
          </a:xfrm>
          <a:prstGeom prst="rect">
            <a:avLst/>
          </a:prstGeom>
          <a:noFill/>
          <a:ln>
            <a:noFill/>
          </a:ln>
        </p:spPr>
        <p:txBody>
          <a:bodyPr spcFirstLastPara="1" wrap="square" lIns="91425" tIns="91425" rIns="91425" bIns="91425" anchor="t" anchorCtr="0">
            <a:noAutofit/>
          </a:bodyPr>
          <a:lstStyle/>
          <a:p>
            <a:pPr lvl="0"/>
            <a:r>
              <a:rPr lang="en-US" sz="1200" b="1" dirty="0">
                <a:solidFill>
                  <a:srgbClr val="990000"/>
                </a:solidFill>
              </a:rPr>
              <a:t>Step 3: Build the function that takes names as input, and returns the top 5 similar restaurants</a:t>
            </a:r>
          </a:p>
          <a:p>
            <a:pPr lvl="0"/>
            <a:endParaRPr lang="en-US" sz="1200" b="1" dirty="0">
              <a:solidFill>
                <a:srgbClr val="99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746130f260_0_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Content-based Recommender System</a:t>
            </a:r>
            <a:endParaRPr b="1" dirty="0"/>
          </a:p>
        </p:txBody>
      </p:sp>
      <p:sp>
        <p:nvSpPr>
          <p:cNvPr id="262" name="Google Shape;262;g746130f260_0_0"/>
          <p:cNvSpPr txBox="1">
            <a:spLocks noGrp="1"/>
          </p:cNvSpPr>
          <p:nvPr>
            <p:ph type="body" idx="1"/>
          </p:nvPr>
        </p:nvSpPr>
        <p:spPr>
          <a:xfrm>
            <a:off x="388175" y="789125"/>
            <a:ext cx="8520600" cy="38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Approach 2 - Recommending based on the prediction of user’s rating [4] </a:t>
            </a:r>
            <a:endParaRPr sz="1400" b="1"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
        <p:nvSpPr>
          <p:cNvPr id="263" name="Google Shape;263;g746130f260_0_0"/>
          <p:cNvSpPr txBox="1"/>
          <p:nvPr/>
        </p:nvSpPr>
        <p:spPr>
          <a:xfrm>
            <a:off x="159575" y="1099325"/>
            <a:ext cx="4520700" cy="5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990000"/>
                </a:solidFill>
              </a:rPr>
              <a:t>Step 1: Create item profile </a:t>
            </a:r>
            <a:r>
              <a:rPr lang="en-US" sz="1200" b="1" dirty="0">
                <a:solidFill>
                  <a:srgbClr val="990000"/>
                </a:solidFill>
              </a:rPr>
              <a:t>with</a:t>
            </a:r>
            <a:r>
              <a:rPr lang="en" sz="1200" b="1" dirty="0">
                <a:solidFill>
                  <a:srgbClr val="990000"/>
                </a:solidFill>
              </a:rPr>
              <a:t> TFIDF score</a:t>
            </a:r>
            <a:r>
              <a:rPr lang="en-US" sz="1200" b="1" dirty="0">
                <a:solidFill>
                  <a:srgbClr val="990000"/>
                </a:solidFill>
              </a:rPr>
              <a:t>s</a:t>
            </a:r>
            <a:endParaRPr sz="1200" b="1" dirty="0">
              <a:solidFill>
                <a:srgbClr val="990000"/>
              </a:solidFill>
            </a:endParaRPr>
          </a:p>
          <a:p>
            <a:pPr marL="514350" lvl="0" indent="0" algn="l" rtl="0">
              <a:spcBef>
                <a:spcPts val="0"/>
              </a:spcBef>
              <a:spcAft>
                <a:spcPts val="0"/>
              </a:spcAft>
              <a:buNone/>
            </a:pPr>
            <a:r>
              <a:rPr lang="en" sz="1200" b="1" dirty="0">
                <a:solidFill>
                  <a:srgbClr val="990000"/>
                </a:solidFill>
              </a:rPr>
              <a:t>(2993 restaurants * 6744 keywords)</a:t>
            </a:r>
            <a:endParaRPr sz="1200" b="1" dirty="0">
              <a:solidFill>
                <a:srgbClr val="990000"/>
              </a:solidFill>
            </a:endParaRPr>
          </a:p>
        </p:txBody>
      </p:sp>
      <p:pic>
        <p:nvPicPr>
          <p:cNvPr id="264" name="Google Shape;264;g746130f260_0_0"/>
          <p:cNvPicPr preferRelativeResize="0"/>
          <p:nvPr/>
        </p:nvPicPr>
        <p:blipFill rotWithShape="1">
          <a:blip r:embed="rId3">
            <a:alphaModFix/>
          </a:blip>
          <a:srcRect r="25909"/>
          <a:stretch/>
        </p:blipFill>
        <p:spPr>
          <a:xfrm>
            <a:off x="159575" y="1565188"/>
            <a:ext cx="4403701" cy="1333500"/>
          </a:xfrm>
          <a:prstGeom prst="rect">
            <a:avLst/>
          </a:prstGeom>
          <a:noFill/>
          <a:ln>
            <a:noFill/>
          </a:ln>
        </p:spPr>
      </p:pic>
      <p:pic>
        <p:nvPicPr>
          <p:cNvPr id="265" name="Google Shape;265;g746130f260_0_0"/>
          <p:cNvPicPr preferRelativeResize="0"/>
          <p:nvPr/>
        </p:nvPicPr>
        <p:blipFill rotWithShape="1">
          <a:blip r:embed="rId4">
            <a:alphaModFix/>
          </a:blip>
          <a:srcRect r="14842"/>
          <a:stretch/>
        </p:blipFill>
        <p:spPr>
          <a:xfrm>
            <a:off x="159575" y="3474438"/>
            <a:ext cx="4403701" cy="1499975"/>
          </a:xfrm>
          <a:prstGeom prst="rect">
            <a:avLst/>
          </a:prstGeom>
          <a:noFill/>
          <a:ln>
            <a:noFill/>
          </a:ln>
        </p:spPr>
      </p:pic>
      <p:sp>
        <p:nvSpPr>
          <p:cNvPr id="266" name="Google Shape;266;g746130f260_0_0"/>
          <p:cNvSpPr txBox="1"/>
          <p:nvPr/>
        </p:nvSpPr>
        <p:spPr>
          <a:xfrm>
            <a:off x="159575" y="2898700"/>
            <a:ext cx="4197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990000"/>
                </a:solidFill>
              </a:rPr>
              <a:t>Step 2: Create user profile </a:t>
            </a:r>
            <a:r>
              <a:rPr lang="en-US" sz="1200" b="1" dirty="0">
                <a:solidFill>
                  <a:srgbClr val="990000"/>
                </a:solidFill>
              </a:rPr>
              <a:t>with</a:t>
            </a:r>
            <a:r>
              <a:rPr lang="en" sz="1200" b="1" dirty="0">
                <a:solidFill>
                  <a:srgbClr val="990000"/>
                </a:solidFill>
              </a:rPr>
              <a:t> users’ rating</a:t>
            </a:r>
            <a:endParaRPr sz="1200" b="1" dirty="0">
              <a:solidFill>
                <a:srgbClr val="990000"/>
              </a:solidFill>
            </a:endParaRPr>
          </a:p>
          <a:p>
            <a:pPr marL="514350" lvl="0" indent="0" algn="l" rtl="0">
              <a:spcBef>
                <a:spcPts val="0"/>
              </a:spcBef>
              <a:spcAft>
                <a:spcPts val="0"/>
              </a:spcAft>
              <a:buNone/>
            </a:pPr>
            <a:r>
              <a:rPr lang="en" sz="1200" b="1" dirty="0">
                <a:solidFill>
                  <a:srgbClr val="990000"/>
                </a:solidFill>
              </a:rPr>
              <a:t>(2993 restaurants * 14510 users)</a:t>
            </a:r>
            <a:endParaRPr sz="1200" b="1" dirty="0">
              <a:solidFill>
                <a:srgbClr val="990000"/>
              </a:solidFill>
            </a:endParaRPr>
          </a:p>
        </p:txBody>
      </p:sp>
      <p:sp>
        <p:nvSpPr>
          <p:cNvPr id="267" name="Google Shape;267;g746130f260_0_0"/>
          <p:cNvSpPr txBox="1"/>
          <p:nvPr/>
        </p:nvSpPr>
        <p:spPr>
          <a:xfrm>
            <a:off x="4680200" y="1099331"/>
            <a:ext cx="4403700" cy="572700"/>
          </a:xfrm>
          <a:prstGeom prst="rect">
            <a:avLst/>
          </a:prstGeom>
          <a:noFill/>
          <a:ln>
            <a:noFill/>
          </a:ln>
        </p:spPr>
        <p:txBody>
          <a:bodyPr spcFirstLastPara="1" wrap="square" lIns="91425" tIns="91425" rIns="91425" bIns="91425" anchor="t" anchorCtr="0">
            <a:noAutofit/>
          </a:bodyPr>
          <a:lstStyle/>
          <a:p>
            <a:pPr lvl="0"/>
            <a:r>
              <a:rPr lang="en" sz="1200" b="1" dirty="0">
                <a:solidFill>
                  <a:srgbClr val="990000"/>
                </a:solidFill>
              </a:rPr>
              <a:t>Step 3: </a:t>
            </a:r>
            <a:r>
              <a:rPr lang="en-US" sz="1200" b="1" dirty="0">
                <a:solidFill>
                  <a:srgbClr val="990000"/>
                </a:solidFill>
              </a:rPr>
              <a:t>Generate user’s preference profile</a:t>
            </a:r>
            <a:endParaRPr sz="1200" b="1" dirty="0">
              <a:solidFill>
                <a:srgbClr val="990000"/>
              </a:solidFill>
            </a:endParaRPr>
          </a:p>
          <a:p>
            <a:pPr marL="514350" lvl="0" indent="0" algn="l" rtl="0">
              <a:spcBef>
                <a:spcPts val="0"/>
              </a:spcBef>
              <a:spcAft>
                <a:spcPts val="0"/>
              </a:spcAft>
              <a:buNone/>
            </a:pPr>
            <a:r>
              <a:rPr lang="en" sz="1200" b="1" dirty="0">
                <a:solidFill>
                  <a:srgbClr val="990000"/>
                </a:solidFill>
              </a:rPr>
              <a:t>(14510 users * 6744 keywords)</a:t>
            </a:r>
            <a:endParaRPr sz="1200" b="1" dirty="0">
              <a:solidFill>
                <a:srgbClr val="990000"/>
              </a:solidFill>
            </a:endParaRPr>
          </a:p>
        </p:txBody>
      </p:sp>
      <p:sp>
        <p:nvSpPr>
          <p:cNvPr id="268" name="Google Shape;268;g746130f260_0_0"/>
          <p:cNvSpPr txBox="1"/>
          <p:nvPr/>
        </p:nvSpPr>
        <p:spPr>
          <a:xfrm>
            <a:off x="4659275" y="2898696"/>
            <a:ext cx="4249500" cy="5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990000"/>
                </a:solidFill>
              </a:rPr>
              <a:t>Step 4: Compute the predicted rating</a:t>
            </a:r>
            <a:endParaRPr sz="1200" b="1" dirty="0">
              <a:solidFill>
                <a:srgbClr val="990000"/>
              </a:solidFill>
            </a:endParaRPr>
          </a:p>
          <a:p>
            <a:pPr marL="0" lvl="0" indent="514350" algn="l" rtl="0">
              <a:spcBef>
                <a:spcPts val="0"/>
              </a:spcBef>
              <a:spcAft>
                <a:spcPts val="0"/>
              </a:spcAft>
              <a:buNone/>
            </a:pPr>
            <a:r>
              <a:rPr lang="en" sz="1200" b="1" dirty="0">
                <a:solidFill>
                  <a:srgbClr val="990000"/>
                </a:solidFill>
              </a:rPr>
              <a:t>(2993 restaurants*14510 users)</a:t>
            </a:r>
            <a:endParaRPr sz="1200" b="1" dirty="0">
              <a:solidFill>
                <a:srgbClr val="990000"/>
              </a:solidFill>
            </a:endParaRPr>
          </a:p>
        </p:txBody>
      </p:sp>
      <p:pic>
        <p:nvPicPr>
          <p:cNvPr id="269" name="Google Shape;269;g746130f260_0_0"/>
          <p:cNvPicPr preferRelativeResize="0"/>
          <p:nvPr/>
        </p:nvPicPr>
        <p:blipFill rotWithShape="1">
          <a:blip r:embed="rId5">
            <a:alphaModFix/>
          </a:blip>
          <a:srcRect l="85" t="4297" r="14121"/>
          <a:stretch/>
        </p:blipFill>
        <p:spPr>
          <a:xfrm>
            <a:off x="4659275" y="1565200"/>
            <a:ext cx="4249499" cy="1276150"/>
          </a:xfrm>
          <a:prstGeom prst="rect">
            <a:avLst/>
          </a:prstGeom>
          <a:noFill/>
          <a:ln>
            <a:noFill/>
          </a:ln>
        </p:spPr>
      </p:pic>
      <p:pic>
        <p:nvPicPr>
          <p:cNvPr id="270" name="Google Shape;270;g746130f260_0_0"/>
          <p:cNvPicPr preferRelativeResize="0"/>
          <p:nvPr/>
        </p:nvPicPr>
        <p:blipFill rotWithShape="1">
          <a:blip r:embed="rId6">
            <a:alphaModFix/>
          </a:blip>
          <a:srcRect r="32809"/>
          <a:stretch/>
        </p:blipFill>
        <p:spPr>
          <a:xfrm>
            <a:off x="4659275" y="3474450"/>
            <a:ext cx="4249499" cy="1499975"/>
          </a:xfrm>
          <a:prstGeom prst="rect">
            <a:avLst/>
          </a:prstGeom>
          <a:noFill/>
          <a:ln>
            <a:noFill/>
          </a:ln>
        </p:spPr>
      </p:pic>
      <p:sp>
        <p:nvSpPr>
          <p:cNvPr id="2" name="灯片编号占位符 1">
            <a:extLst>
              <a:ext uri="{FF2B5EF4-FFF2-40B4-BE49-F238E27FC236}">
                <a16:creationId xmlns:a16="http://schemas.microsoft.com/office/drawing/2014/main" id="{573E24E3-5FF3-4062-84D4-0E0F219E9B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2"/>
          <p:cNvSpPr txBox="1">
            <a:spLocks noGrp="1"/>
          </p:cNvSpPr>
          <p:nvPr>
            <p:ph type="title"/>
          </p:nvPr>
        </p:nvSpPr>
        <p:spPr>
          <a:xfrm>
            <a:off x="311700" y="2960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Results - Rating Prediction </a:t>
            </a:r>
            <a:endParaRPr b="1"/>
          </a:p>
        </p:txBody>
      </p:sp>
      <p:pic>
        <p:nvPicPr>
          <p:cNvPr id="276" name="Google Shape;276;p12"/>
          <p:cNvPicPr preferRelativeResize="0"/>
          <p:nvPr/>
        </p:nvPicPr>
        <p:blipFill rotWithShape="1">
          <a:blip r:embed="rId3">
            <a:alphaModFix/>
          </a:blip>
          <a:srcRect b="19781"/>
          <a:stretch/>
        </p:blipFill>
        <p:spPr>
          <a:xfrm>
            <a:off x="5146012" y="2637000"/>
            <a:ext cx="3601826" cy="2239249"/>
          </a:xfrm>
          <a:prstGeom prst="rect">
            <a:avLst/>
          </a:prstGeom>
          <a:noFill/>
          <a:ln>
            <a:noFill/>
          </a:ln>
        </p:spPr>
      </p:pic>
      <p:pic>
        <p:nvPicPr>
          <p:cNvPr id="277" name="Google Shape;277;p12"/>
          <p:cNvPicPr preferRelativeResize="0"/>
          <p:nvPr/>
        </p:nvPicPr>
        <p:blipFill>
          <a:blip r:embed="rId4">
            <a:alphaModFix/>
          </a:blip>
          <a:stretch>
            <a:fillRect/>
          </a:stretch>
        </p:blipFill>
        <p:spPr>
          <a:xfrm>
            <a:off x="4987225" y="421450"/>
            <a:ext cx="4071825" cy="2067139"/>
          </a:xfrm>
          <a:prstGeom prst="rect">
            <a:avLst/>
          </a:prstGeom>
          <a:noFill/>
          <a:ln>
            <a:noFill/>
          </a:ln>
        </p:spPr>
      </p:pic>
      <p:pic>
        <p:nvPicPr>
          <p:cNvPr id="278" name="Google Shape;278;p12"/>
          <p:cNvPicPr preferRelativeResize="0"/>
          <p:nvPr/>
        </p:nvPicPr>
        <p:blipFill>
          <a:blip r:embed="rId5">
            <a:alphaModFix/>
          </a:blip>
          <a:stretch>
            <a:fillRect/>
          </a:stretch>
        </p:blipFill>
        <p:spPr>
          <a:xfrm>
            <a:off x="426600" y="1396689"/>
            <a:ext cx="4484431" cy="2350111"/>
          </a:xfrm>
          <a:prstGeom prst="rect">
            <a:avLst/>
          </a:prstGeom>
          <a:noFill/>
          <a:ln>
            <a:noFill/>
          </a:ln>
        </p:spPr>
      </p:pic>
      <p:sp>
        <p:nvSpPr>
          <p:cNvPr id="2" name="灯片编号占位符 1">
            <a:extLst>
              <a:ext uri="{FF2B5EF4-FFF2-40B4-BE49-F238E27FC236}">
                <a16:creationId xmlns:a16="http://schemas.microsoft.com/office/drawing/2014/main" id="{067FCE82-DE93-44A3-99A0-41BF3E2A1B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746cdfd536_1_905"/>
          <p:cNvSpPr txBox="1">
            <a:spLocks noGrp="1"/>
          </p:cNvSpPr>
          <p:nvPr>
            <p:ph type="title"/>
          </p:nvPr>
        </p:nvSpPr>
        <p:spPr>
          <a:xfrm>
            <a:off x="311700" y="2960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t>Results - Recommender System (Approach 1)</a:t>
            </a:r>
            <a:endParaRPr sz="2400" b="1" i="1" dirty="0">
              <a:solidFill>
                <a:srgbClr val="434343"/>
              </a:solidFill>
            </a:endParaRPr>
          </a:p>
        </p:txBody>
      </p:sp>
      <p:pic>
        <p:nvPicPr>
          <p:cNvPr id="284" name="Google Shape;284;g746cdfd536_1_905"/>
          <p:cNvPicPr preferRelativeResize="0"/>
          <p:nvPr/>
        </p:nvPicPr>
        <p:blipFill>
          <a:blip r:embed="rId3">
            <a:alphaModFix/>
          </a:blip>
          <a:stretch>
            <a:fillRect/>
          </a:stretch>
        </p:blipFill>
        <p:spPr>
          <a:xfrm>
            <a:off x="560850" y="2364013"/>
            <a:ext cx="2736325" cy="1816925"/>
          </a:xfrm>
          <a:prstGeom prst="rect">
            <a:avLst/>
          </a:prstGeom>
          <a:noFill/>
          <a:ln>
            <a:noFill/>
          </a:ln>
        </p:spPr>
      </p:pic>
      <p:pic>
        <p:nvPicPr>
          <p:cNvPr id="285" name="Google Shape;285;g746cdfd536_1_905"/>
          <p:cNvPicPr preferRelativeResize="0"/>
          <p:nvPr/>
        </p:nvPicPr>
        <p:blipFill>
          <a:blip r:embed="rId4">
            <a:alphaModFix/>
          </a:blip>
          <a:stretch>
            <a:fillRect/>
          </a:stretch>
        </p:blipFill>
        <p:spPr>
          <a:xfrm>
            <a:off x="560850" y="868748"/>
            <a:ext cx="2736325" cy="1318923"/>
          </a:xfrm>
          <a:prstGeom prst="rect">
            <a:avLst/>
          </a:prstGeom>
          <a:noFill/>
          <a:ln>
            <a:noFill/>
          </a:ln>
        </p:spPr>
      </p:pic>
      <p:sp>
        <p:nvSpPr>
          <p:cNvPr id="286" name="Google Shape;286;g746cdfd536_1_905"/>
          <p:cNvSpPr txBox="1"/>
          <p:nvPr/>
        </p:nvSpPr>
        <p:spPr>
          <a:xfrm>
            <a:off x="623088" y="4357275"/>
            <a:ext cx="2404500" cy="20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Pita bistro</a:t>
            </a:r>
            <a:endParaRPr/>
          </a:p>
        </p:txBody>
      </p:sp>
      <p:pic>
        <p:nvPicPr>
          <p:cNvPr id="287" name="Google Shape;287;g746cdfd536_1_905"/>
          <p:cNvPicPr preferRelativeResize="0"/>
          <p:nvPr/>
        </p:nvPicPr>
        <p:blipFill>
          <a:blip r:embed="rId5">
            <a:alphaModFix/>
          </a:blip>
          <a:stretch>
            <a:fillRect/>
          </a:stretch>
        </p:blipFill>
        <p:spPr>
          <a:xfrm>
            <a:off x="4450100" y="1594325"/>
            <a:ext cx="1103250" cy="1103250"/>
          </a:xfrm>
          <a:prstGeom prst="rect">
            <a:avLst/>
          </a:prstGeom>
          <a:noFill/>
          <a:ln>
            <a:noFill/>
          </a:ln>
        </p:spPr>
      </p:pic>
      <p:sp>
        <p:nvSpPr>
          <p:cNvPr id="288" name="Google Shape;288;g746cdfd536_1_905"/>
          <p:cNvSpPr txBox="1"/>
          <p:nvPr/>
        </p:nvSpPr>
        <p:spPr>
          <a:xfrm>
            <a:off x="4315350" y="2665100"/>
            <a:ext cx="20703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Chipotle Mexican Grill</a:t>
            </a:r>
            <a:endParaRPr sz="1000"/>
          </a:p>
        </p:txBody>
      </p:sp>
      <p:pic>
        <p:nvPicPr>
          <p:cNvPr id="289" name="Google Shape;289;g746cdfd536_1_905"/>
          <p:cNvPicPr preferRelativeResize="0"/>
          <p:nvPr/>
        </p:nvPicPr>
        <p:blipFill>
          <a:blip r:embed="rId6">
            <a:alphaModFix/>
          </a:blip>
          <a:stretch>
            <a:fillRect/>
          </a:stretch>
        </p:blipFill>
        <p:spPr>
          <a:xfrm>
            <a:off x="4450102" y="3045500"/>
            <a:ext cx="1103250" cy="1471020"/>
          </a:xfrm>
          <a:prstGeom prst="rect">
            <a:avLst/>
          </a:prstGeom>
          <a:noFill/>
          <a:ln>
            <a:noFill/>
          </a:ln>
        </p:spPr>
      </p:pic>
      <p:sp>
        <p:nvSpPr>
          <p:cNvPr id="290" name="Google Shape;290;g746cdfd536_1_905"/>
          <p:cNvSpPr txBox="1"/>
          <p:nvPr/>
        </p:nvSpPr>
        <p:spPr>
          <a:xfrm>
            <a:off x="4450100" y="4516525"/>
            <a:ext cx="1563600" cy="1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Chino Bandido</a:t>
            </a:r>
            <a:endParaRPr sz="1000"/>
          </a:p>
        </p:txBody>
      </p:sp>
      <p:pic>
        <p:nvPicPr>
          <p:cNvPr id="291" name="Google Shape;291;g746cdfd536_1_905"/>
          <p:cNvPicPr preferRelativeResize="0"/>
          <p:nvPr/>
        </p:nvPicPr>
        <p:blipFill>
          <a:blip r:embed="rId7">
            <a:alphaModFix/>
          </a:blip>
          <a:stretch>
            <a:fillRect/>
          </a:stretch>
        </p:blipFill>
        <p:spPr>
          <a:xfrm>
            <a:off x="5898242" y="1574962"/>
            <a:ext cx="1290407" cy="1141975"/>
          </a:xfrm>
          <a:prstGeom prst="rect">
            <a:avLst/>
          </a:prstGeom>
          <a:noFill/>
          <a:ln>
            <a:noFill/>
          </a:ln>
        </p:spPr>
      </p:pic>
      <p:sp>
        <p:nvSpPr>
          <p:cNvPr id="292" name="Google Shape;292;g746cdfd536_1_905"/>
          <p:cNvSpPr txBox="1"/>
          <p:nvPr/>
        </p:nvSpPr>
        <p:spPr>
          <a:xfrm>
            <a:off x="5975950" y="2665100"/>
            <a:ext cx="14019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Pita Jungle</a:t>
            </a:r>
            <a:endParaRPr sz="1000"/>
          </a:p>
        </p:txBody>
      </p:sp>
      <p:pic>
        <p:nvPicPr>
          <p:cNvPr id="293" name="Google Shape;293;g746cdfd536_1_905"/>
          <p:cNvPicPr preferRelativeResize="0"/>
          <p:nvPr/>
        </p:nvPicPr>
        <p:blipFill>
          <a:blip r:embed="rId8">
            <a:alphaModFix/>
          </a:blip>
          <a:stretch>
            <a:fillRect/>
          </a:stretch>
        </p:blipFill>
        <p:spPr>
          <a:xfrm>
            <a:off x="5991825" y="3045513"/>
            <a:ext cx="1103250" cy="1471000"/>
          </a:xfrm>
          <a:prstGeom prst="rect">
            <a:avLst/>
          </a:prstGeom>
          <a:noFill/>
          <a:ln>
            <a:noFill/>
          </a:ln>
        </p:spPr>
      </p:pic>
      <p:sp>
        <p:nvSpPr>
          <p:cNvPr id="294" name="Google Shape;294;g746cdfd536_1_905"/>
          <p:cNvSpPr txBox="1"/>
          <p:nvPr/>
        </p:nvSpPr>
        <p:spPr>
          <a:xfrm>
            <a:off x="5975950" y="4516513"/>
            <a:ext cx="1246500" cy="1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Cowboy Ciao</a:t>
            </a:r>
            <a:endParaRPr sz="1000"/>
          </a:p>
        </p:txBody>
      </p:sp>
      <p:pic>
        <p:nvPicPr>
          <p:cNvPr id="295" name="Google Shape;295;g746cdfd536_1_905"/>
          <p:cNvPicPr preferRelativeResize="0"/>
          <p:nvPr/>
        </p:nvPicPr>
        <p:blipFill>
          <a:blip r:embed="rId9">
            <a:alphaModFix/>
          </a:blip>
          <a:stretch>
            <a:fillRect/>
          </a:stretch>
        </p:blipFill>
        <p:spPr>
          <a:xfrm>
            <a:off x="7222450" y="2253225"/>
            <a:ext cx="1762100" cy="1028649"/>
          </a:xfrm>
          <a:prstGeom prst="rect">
            <a:avLst/>
          </a:prstGeom>
          <a:noFill/>
          <a:ln>
            <a:noFill/>
          </a:ln>
        </p:spPr>
      </p:pic>
      <p:sp>
        <p:nvSpPr>
          <p:cNvPr id="296" name="Google Shape;296;g746cdfd536_1_905"/>
          <p:cNvSpPr txBox="1"/>
          <p:nvPr/>
        </p:nvSpPr>
        <p:spPr>
          <a:xfrm>
            <a:off x="7458350" y="3281875"/>
            <a:ext cx="1290300" cy="1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Valle Luna</a:t>
            </a:r>
            <a:endParaRPr sz="1000"/>
          </a:p>
        </p:txBody>
      </p:sp>
      <p:sp>
        <p:nvSpPr>
          <p:cNvPr id="297" name="Google Shape;297;g746cdfd536_1_905"/>
          <p:cNvSpPr/>
          <p:nvPr/>
        </p:nvSpPr>
        <p:spPr>
          <a:xfrm>
            <a:off x="3373838" y="2870000"/>
            <a:ext cx="999600" cy="269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g746cdfd536_1_905"/>
          <p:cNvSpPr txBox="1"/>
          <p:nvPr/>
        </p:nvSpPr>
        <p:spPr>
          <a:xfrm>
            <a:off x="3315650" y="2674875"/>
            <a:ext cx="9996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rgbClr val="E1165A"/>
                </a:solidFill>
              </a:rPr>
              <a:t>Recommend</a:t>
            </a:r>
            <a:endParaRPr sz="1000" b="1" dirty="0">
              <a:solidFill>
                <a:srgbClr val="E1165A"/>
              </a:solidFill>
            </a:endParaRPr>
          </a:p>
        </p:txBody>
      </p:sp>
      <p:sp>
        <p:nvSpPr>
          <p:cNvPr id="2" name="灯片编号占位符 1">
            <a:extLst>
              <a:ext uri="{FF2B5EF4-FFF2-40B4-BE49-F238E27FC236}">
                <a16:creationId xmlns:a16="http://schemas.microsoft.com/office/drawing/2014/main" id="{2E3F6B43-4322-4234-B6C8-EC03F20DC9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74849dd1be_0_1"/>
          <p:cNvSpPr txBox="1">
            <a:spLocks noGrp="1"/>
          </p:cNvSpPr>
          <p:nvPr>
            <p:ph type="title"/>
          </p:nvPr>
        </p:nvSpPr>
        <p:spPr>
          <a:xfrm>
            <a:off x="311700" y="2960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t>Results - Recommender System (Approach 2)</a:t>
            </a:r>
            <a:endParaRPr b="1" dirty="0"/>
          </a:p>
        </p:txBody>
      </p:sp>
      <p:pic>
        <p:nvPicPr>
          <p:cNvPr id="304" name="Google Shape;304;g74849dd1be_0_1"/>
          <p:cNvPicPr preferRelativeResize="0"/>
          <p:nvPr/>
        </p:nvPicPr>
        <p:blipFill>
          <a:blip r:embed="rId3">
            <a:alphaModFix/>
          </a:blip>
          <a:stretch>
            <a:fillRect/>
          </a:stretch>
        </p:blipFill>
        <p:spPr>
          <a:xfrm>
            <a:off x="4738375" y="868751"/>
            <a:ext cx="3919983" cy="2826650"/>
          </a:xfrm>
          <a:prstGeom prst="rect">
            <a:avLst/>
          </a:prstGeom>
          <a:noFill/>
          <a:ln>
            <a:noFill/>
          </a:ln>
        </p:spPr>
      </p:pic>
      <p:pic>
        <p:nvPicPr>
          <p:cNvPr id="305" name="Google Shape;305;g74849dd1be_0_1"/>
          <p:cNvPicPr preferRelativeResize="0"/>
          <p:nvPr/>
        </p:nvPicPr>
        <p:blipFill>
          <a:blip r:embed="rId4">
            <a:alphaModFix/>
          </a:blip>
          <a:stretch>
            <a:fillRect/>
          </a:stretch>
        </p:blipFill>
        <p:spPr>
          <a:xfrm>
            <a:off x="399050" y="1002590"/>
            <a:ext cx="4025637" cy="2692800"/>
          </a:xfrm>
          <a:prstGeom prst="rect">
            <a:avLst/>
          </a:prstGeom>
          <a:noFill/>
          <a:ln>
            <a:noFill/>
          </a:ln>
        </p:spPr>
      </p:pic>
      <p:sp>
        <p:nvSpPr>
          <p:cNvPr id="306" name="Google Shape;306;g74849dd1be_0_1"/>
          <p:cNvSpPr txBox="1"/>
          <p:nvPr/>
        </p:nvSpPr>
        <p:spPr>
          <a:xfrm>
            <a:off x="92208" y="3744700"/>
            <a:ext cx="9051792" cy="1368063"/>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There are 14510 customers in our dataset </a:t>
            </a:r>
            <a:r>
              <a:rPr lang="en-US" dirty="0"/>
              <a:t>before selecting reviews with 70-300 words and special years</a:t>
            </a:r>
            <a:r>
              <a:rPr lang="en" dirty="0"/>
              <a:t>, but 10842 customers (75%) only have one review.</a:t>
            </a:r>
            <a:endParaRPr dirty="0"/>
          </a:p>
          <a:p>
            <a:pPr marL="457200" lvl="0" indent="-317500">
              <a:buSzPts val="1400"/>
              <a:buChar char="●"/>
            </a:pPr>
            <a:r>
              <a:rPr lang="en-US" dirty="0"/>
              <a:t>As the user provides more inputs, the engine becomes more and more effective</a:t>
            </a:r>
            <a:r>
              <a:rPr lang="en" dirty="0"/>
              <a:t>.</a:t>
            </a:r>
          </a:p>
          <a:p>
            <a:pPr marL="457200" lvl="0" indent="-317500" algn="l" rtl="0">
              <a:spcBef>
                <a:spcPts val="0"/>
              </a:spcBef>
              <a:spcAft>
                <a:spcPts val="0"/>
              </a:spcAft>
              <a:buSzPts val="1400"/>
              <a:buChar char="●"/>
            </a:pPr>
            <a:r>
              <a:rPr lang="en-US" dirty="0"/>
              <a:t>For users who created less than </a:t>
            </a:r>
            <a:r>
              <a:rPr lang="en-US" altLang="zh-CN" dirty="0"/>
              <a:t>10</a:t>
            </a:r>
            <a:r>
              <a:rPr lang="en-US" dirty="0"/>
              <a:t> reviews in our user profile, our recommender system with the first approach recommends better.</a:t>
            </a:r>
          </a:p>
        </p:txBody>
      </p:sp>
      <p:sp>
        <p:nvSpPr>
          <p:cNvPr id="2" name="灯片编号占位符 1">
            <a:extLst>
              <a:ext uri="{FF2B5EF4-FFF2-40B4-BE49-F238E27FC236}">
                <a16:creationId xmlns:a16="http://schemas.microsoft.com/office/drawing/2014/main" id="{16284D35-5614-49BC-90D2-E2523B7838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746cdfe7be_0_9"/>
          <p:cNvSpPr txBox="1">
            <a:spLocks noGrp="1"/>
          </p:cNvSpPr>
          <p:nvPr>
            <p:ph type="title"/>
          </p:nvPr>
        </p:nvSpPr>
        <p:spPr>
          <a:xfrm>
            <a:off x="311700" y="2960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t>Results - Recommender System (Approach 2)</a:t>
            </a:r>
            <a:endParaRPr b="1" dirty="0"/>
          </a:p>
        </p:txBody>
      </p:sp>
      <p:pic>
        <p:nvPicPr>
          <p:cNvPr id="312" name="Google Shape;312;g746cdfe7be_0_9"/>
          <p:cNvPicPr preferRelativeResize="0"/>
          <p:nvPr/>
        </p:nvPicPr>
        <p:blipFill rotWithShape="1">
          <a:blip r:embed="rId3"/>
          <a:srcRect/>
          <a:stretch/>
        </p:blipFill>
        <p:spPr>
          <a:xfrm>
            <a:off x="46104" y="848564"/>
            <a:ext cx="2613450" cy="2090759"/>
          </a:xfrm>
          <a:prstGeom prst="rect">
            <a:avLst/>
          </a:prstGeom>
          <a:noFill/>
          <a:ln>
            <a:noFill/>
          </a:ln>
        </p:spPr>
      </p:pic>
      <p:pic>
        <p:nvPicPr>
          <p:cNvPr id="313" name="Google Shape;313;g746cdfe7be_0_9"/>
          <p:cNvPicPr preferRelativeResize="0"/>
          <p:nvPr/>
        </p:nvPicPr>
        <p:blipFill rotWithShape="1">
          <a:blip r:embed="rId4"/>
          <a:srcRect/>
          <a:stretch/>
        </p:blipFill>
        <p:spPr>
          <a:xfrm>
            <a:off x="4780749" y="868749"/>
            <a:ext cx="2290319" cy="1870003"/>
          </a:xfrm>
          <a:prstGeom prst="rect">
            <a:avLst/>
          </a:prstGeom>
          <a:noFill/>
          <a:ln>
            <a:noFill/>
          </a:ln>
        </p:spPr>
      </p:pic>
      <p:pic>
        <p:nvPicPr>
          <p:cNvPr id="314" name="Google Shape;314;g746cdfe7be_0_9"/>
          <p:cNvPicPr preferRelativeResize="0"/>
          <p:nvPr/>
        </p:nvPicPr>
        <p:blipFill>
          <a:blip r:embed="rId5">
            <a:alphaModFix/>
          </a:blip>
          <a:stretch>
            <a:fillRect/>
          </a:stretch>
        </p:blipFill>
        <p:spPr>
          <a:xfrm>
            <a:off x="965875" y="3299575"/>
            <a:ext cx="3478530" cy="790575"/>
          </a:xfrm>
          <a:prstGeom prst="rect">
            <a:avLst/>
          </a:prstGeom>
          <a:noFill/>
          <a:ln>
            <a:noFill/>
          </a:ln>
        </p:spPr>
      </p:pic>
      <p:pic>
        <p:nvPicPr>
          <p:cNvPr id="315" name="Google Shape;315;g746cdfe7be_0_9"/>
          <p:cNvPicPr preferRelativeResize="0"/>
          <p:nvPr/>
        </p:nvPicPr>
        <p:blipFill>
          <a:blip r:embed="rId6">
            <a:alphaModFix/>
          </a:blip>
          <a:stretch>
            <a:fillRect/>
          </a:stretch>
        </p:blipFill>
        <p:spPr>
          <a:xfrm>
            <a:off x="2662815" y="4173675"/>
            <a:ext cx="6389610" cy="849900"/>
          </a:xfrm>
          <a:prstGeom prst="rect">
            <a:avLst/>
          </a:prstGeom>
          <a:noFill/>
          <a:ln>
            <a:noFill/>
          </a:ln>
        </p:spPr>
      </p:pic>
      <p:sp>
        <p:nvSpPr>
          <p:cNvPr id="316" name="Google Shape;316;g746cdfe7be_0_9"/>
          <p:cNvSpPr txBox="1"/>
          <p:nvPr/>
        </p:nvSpPr>
        <p:spPr>
          <a:xfrm>
            <a:off x="2613450" y="868749"/>
            <a:ext cx="2313600" cy="16223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t>User 1: Taylor </a:t>
            </a:r>
            <a:endParaRPr sz="1200" b="1" dirty="0"/>
          </a:p>
          <a:p>
            <a:pPr marL="228600" lvl="0" indent="-190500" algn="l" rtl="0">
              <a:spcBef>
                <a:spcPts val="0"/>
              </a:spcBef>
              <a:spcAft>
                <a:spcPts val="0"/>
              </a:spcAft>
              <a:buSzPts val="1200"/>
              <a:buChar char="●"/>
            </a:pPr>
            <a:r>
              <a:rPr lang="en" sz="1200" dirty="0"/>
              <a:t>80 records in user profile</a:t>
            </a:r>
            <a:endParaRPr sz="1200" dirty="0"/>
          </a:p>
          <a:p>
            <a:pPr marL="228600" lvl="0" indent="-190500" algn="l" rtl="0">
              <a:spcBef>
                <a:spcPts val="0"/>
              </a:spcBef>
              <a:spcAft>
                <a:spcPts val="0"/>
              </a:spcAft>
              <a:buSzPts val="1200"/>
              <a:buChar char="●"/>
            </a:pPr>
            <a:r>
              <a:rPr lang="en" sz="1200" dirty="0"/>
              <a:t>Often </a:t>
            </a:r>
            <a:r>
              <a:rPr lang="en-US" sz="1200" dirty="0"/>
              <a:t>writes reviews for F</a:t>
            </a:r>
            <a:r>
              <a:rPr lang="en" sz="1200" dirty="0"/>
              <a:t>ast </a:t>
            </a:r>
            <a:r>
              <a:rPr lang="en-US" sz="1200" dirty="0"/>
              <a:t>F</a:t>
            </a:r>
            <a:r>
              <a:rPr lang="en" sz="1200" dirty="0"/>
              <a:t>ood and American restaurants</a:t>
            </a:r>
            <a:endParaRPr sz="1200" dirty="0"/>
          </a:p>
          <a:p>
            <a:pPr marL="228600" lvl="0" indent="-190500" algn="l" rtl="0">
              <a:spcBef>
                <a:spcPts val="0"/>
              </a:spcBef>
              <a:spcAft>
                <a:spcPts val="0"/>
              </a:spcAft>
              <a:buSzPts val="1200"/>
              <a:buChar char="●"/>
            </a:pPr>
            <a:r>
              <a:rPr lang="en" sz="1200" dirty="0"/>
              <a:t>Loves Vietnamese, Thai, Steakhouse, Japanese and American foods.</a:t>
            </a:r>
            <a:endParaRPr sz="1200" dirty="0"/>
          </a:p>
        </p:txBody>
      </p:sp>
      <p:sp>
        <p:nvSpPr>
          <p:cNvPr id="317" name="Google Shape;317;g746cdfe7be_0_9"/>
          <p:cNvSpPr txBox="1"/>
          <p:nvPr/>
        </p:nvSpPr>
        <p:spPr>
          <a:xfrm>
            <a:off x="7031100" y="868750"/>
            <a:ext cx="2112900" cy="16223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t>User 2: Cris</a:t>
            </a:r>
            <a:endParaRPr sz="1200" b="1" dirty="0"/>
          </a:p>
          <a:p>
            <a:pPr marL="228600" lvl="0" indent="-190500" algn="l" rtl="0">
              <a:spcBef>
                <a:spcPts val="0"/>
              </a:spcBef>
              <a:spcAft>
                <a:spcPts val="0"/>
              </a:spcAft>
              <a:buSzPts val="1200"/>
              <a:buChar char="●"/>
            </a:pPr>
            <a:r>
              <a:rPr lang="en" sz="1200" dirty="0"/>
              <a:t>28 records in user profile</a:t>
            </a:r>
            <a:endParaRPr sz="1200" dirty="0"/>
          </a:p>
          <a:p>
            <a:pPr marL="228600" lvl="0" indent="-190500" algn="l" rtl="0">
              <a:spcBef>
                <a:spcPts val="0"/>
              </a:spcBef>
              <a:spcAft>
                <a:spcPts val="0"/>
              </a:spcAft>
              <a:buSzPts val="1200"/>
              <a:buChar char="●"/>
            </a:pPr>
            <a:r>
              <a:rPr lang="en" sz="1200" dirty="0"/>
              <a:t>Often </a:t>
            </a:r>
            <a:r>
              <a:rPr lang="en-US" sz="1200" dirty="0"/>
              <a:t>writes reviews for B</a:t>
            </a:r>
            <a:r>
              <a:rPr lang="en" sz="1200" dirty="0"/>
              <a:t>ar and Italian restaurants</a:t>
            </a:r>
            <a:endParaRPr sz="1200" dirty="0"/>
          </a:p>
          <a:p>
            <a:pPr marL="228600" lvl="0" indent="-190500" algn="l" rtl="0">
              <a:spcBef>
                <a:spcPts val="0"/>
              </a:spcBef>
              <a:spcAft>
                <a:spcPts val="0"/>
              </a:spcAft>
              <a:buSzPts val="1200"/>
              <a:buChar char="●"/>
            </a:pPr>
            <a:r>
              <a:rPr lang="en" sz="1200" dirty="0"/>
              <a:t>Loves Mexican and American food, enjoys bar as well</a:t>
            </a:r>
            <a:endParaRPr sz="1200" dirty="0"/>
          </a:p>
        </p:txBody>
      </p:sp>
      <p:cxnSp>
        <p:nvCxnSpPr>
          <p:cNvPr id="318" name="Google Shape;318;g746cdfe7be_0_9"/>
          <p:cNvCxnSpPr>
            <a:endCxn id="319" idx="0"/>
          </p:cNvCxnSpPr>
          <p:nvPr/>
        </p:nvCxnSpPr>
        <p:spPr>
          <a:xfrm>
            <a:off x="7071078" y="2571663"/>
            <a:ext cx="0" cy="1188900"/>
          </a:xfrm>
          <a:prstGeom prst="straightConnector1">
            <a:avLst/>
          </a:prstGeom>
          <a:noFill/>
          <a:ln w="38100" cap="flat" cmpd="sng">
            <a:solidFill>
              <a:schemeClr val="dk2"/>
            </a:solidFill>
            <a:prstDash val="solid"/>
            <a:round/>
            <a:headEnd type="none" w="med" len="med"/>
            <a:tailEnd type="triangle" w="med" len="med"/>
          </a:ln>
        </p:spPr>
      </p:cxnSp>
      <p:cxnSp>
        <p:nvCxnSpPr>
          <p:cNvPr id="320" name="Google Shape;320;g746cdfe7be_0_9"/>
          <p:cNvCxnSpPr/>
          <p:nvPr/>
        </p:nvCxnSpPr>
        <p:spPr>
          <a:xfrm>
            <a:off x="2639675" y="2386000"/>
            <a:ext cx="0" cy="517500"/>
          </a:xfrm>
          <a:prstGeom prst="straightConnector1">
            <a:avLst/>
          </a:prstGeom>
          <a:noFill/>
          <a:ln w="38100" cap="flat" cmpd="sng">
            <a:solidFill>
              <a:schemeClr val="dk2"/>
            </a:solidFill>
            <a:prstDash val="solid"/>
            <a:round/>
            <a:headEnd type="none" w="med" len="med"/>
            <a:tailEnd type="triangle" w="med" len="med"/>
          </a:ln>
        </p:spPr>
      </p:cxnSp>
      <p:sp>
        <p:nvSpPr>
          <p:cNvPr id="321" name="Google Shape;321;g746cdfe7be_0_9"/>
          <p:cNvSpPr txBox="1"/>
          <p:nvPr/>
        </p:nvSpPr>
        <p:spPr>
          <a:xfrm>
            <a:off x="1333028" y="2887200"/>
            <a:ext cx="2613300" cy="41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Restaurants we recommend</a:t>
            </a:r>
            <a:endParaRPr sz="1200" b="1" dirty="0"/>
          </a:p>
        </p:txBody>
      </p:sp>
      <p:sp>
        <p:nvSpPr>
          <p:cNvPr id="319" name="Google Shape;319;g746cdfe7be_0_9"/>
          <p:cNvSpPr txBox="1"/>
          <p:nvPr/>
        </p:nvSpPr>
        <p:spPr>
          <a:xfrm>
            <a:off x="5764428" y="3760563"/>
            <a:ext cx="2613300" cy="41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Restaurants we recommend</a:t>
            </a:r>
            <a:endParaRPr sz="1200" b="1" dirty="0"/>
          </a:p>
        </p:txBody>
      </p:sp>
      <p:sp>
        <p:nvSpPr>
          <p:cNvPr id="2" name="灯片编号占位符 1">
            <a:extLst>
              <a:ext uri="{FF2B5EF4-FFF2-40B4-BE49-F238E27FC236}">
                <a16:creationId xmlns:a16="http://schemas.microsoft.com/office/drawing/2014/main" id="{AF4B8A47-8DF8-436C-82E1-C05CC483B0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3"/>
          <p:cNvPicPr preferRelativeResize="0"/>
          <p:nvPr/>
        </p:nvPicPr>
        <p:blipFill rotWithShape="1">
          <a:blip r:embed="rId3">
            <a:alphaModFix/>
          </a:blip>
          <a:srcRect/>
          <a:stretch/>
        </p:blipFill>
        <p:spPr>
          <a:xfrm>
            <a:off x="0" y="1085855"/>
            <a:ext cx="9144000" cy="3382139"/>
          </a:xfrm>
          <a:prstGeom prst="rect">
            <a:avLst/>
          </a:prstGeom>
          <a:noFill/>
          <a:ln>
            <a:noFill/>
          </a:ln>
        </p:spPr>
      </p:pic>
      <p:sp>
        <p:nvSpPr>
          <p:cNvPr id="327" name="Google Shape;327;p13"/>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Conclusions</a:t>
            </a:r>
            <a:endParaRPr b="1"/>
          </a:p>
        </p:txBody>
      </p:sp>
      <p:grpSp>
        <p:nvGrpSpPr>
          <p:cNvPr id="328" name="Google Shape;328;p13"/>
          <p:cNvGrpSpPr/>
          <p:nvPr/>
        </p:nvGrpSpPr>
        <p:grpSpPr>
          <a:xfrm>
            <a:off x="-7075" y="1096602"/>
            <a:ext cx="3535339" cy="3374698"/>
            <a:chOff x="2432989" y="1603538"/>
            <a:chExt cx="2139000" cy="2399700"/>
          </a:xfrm>
        </p:grpSpPr>
        <p:sp>
          <p:nvSpPr>
            <p:cNvPr id="329" name="Google Shape;329;p13"/>
            <p:cNvSpPr/>
            <p:nvPr/>
          </p:nvSpPr>
          <p:spPr>
            <a:xfrm rot="-5400000">
              <a:off x="2302639" y="1733888"/>
              <a:ext cx="2399700" cy="2139000"/>
            </a:xfrm>
            <a:prstGeom prst="rect">
              <a:avLst/>
            </a:prstGeom>
            <a:solidFill>
              <a:srgbClr val="EDA29B">
                <a:alpha val="6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3"/>
            <p:cNvSpPr/>
            <p:nvPr/>
          </p:nvSpPr>
          <p:spPr>
            <a:xfrm flipH="1">
              <a:off x="2587847" y="1913552"/>
              <a:ext cx="18948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3"/>
            <p:cNvSpPr txBox="1"/>
            <p:nvPr/>
          </p:nvSpPr>
          <p:spPr>
            <a:xfrm>
              <a:off x="2587847" y="1913552"/>
              <a:ext cx="1894800" cy="1769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 sz="1800" b="1" i="0" u="none" strike="noStrike" cap="none">
                  <a:solidFill>
                    <a:schemeClr val="lt1"/>
                  </a:solidFill>
                  <a:latin typeface="Roboto"/>
                  <a:ea typeface="Roboto"/>
                  <a:cs typeface="Roboto"/>
                  <a:sym typeface="Roboto"/>
                </a:rPr>
                <a:t>For Restaurants</a:t>
              </a:r>
              <a:endParaRPr sz="1200" b="0" i="0" u="none" strike="noStrike" cap="none">
                <a:solidFill>
                  <a:schemeClr val="lt1"/>
                </a:solidFill>
                <a:latin typeface="Roboto"/>
                <a:ea typeface="Roboto"/>
                <a:cs typeface="Roboto"/>
                <a:sym typeface="Roboto"/>
              </a:endParaRPr>
            </a:p>
            <a:p>
              <a:pPr marL="182880" marR="0" lvl="0" indent="-121919" algn="l" rtl="0">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Customers’ sentiment in reviews is significantly related to the actual rating they give the restaurants, so restaurants shouldn’t ignore customers’ reviews.</a:t>
              </a:r>
              <a:endParaRPr sz="1200">
                <a:solidFill>
                  <a:schemeClr val="lt1"/>
                </a:solidFill>
                <a:latin typeface="Roboto"/>
                <a:ea typeface="Roboto"/>
                <a:cs typeface="Roboto"/>
                <a:sym typeface="Roboto"/>
              </a:endParaRPr>
            </a:p>
            <a:p>
              <a:pPr marL="182880" marR="0" lvl="0" indent="-121919" algn="l" rtl="0">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Based on the model, the number of reviews a restaurant receives, the negative score in a review, and topic 2, 1, and 5 are important predictors for the restaurant rating.</a:t>
              </a:r>
              <a:endParaRPr sz="1200">
                <a:solidFill>
                  <a:schemeClr val="lt1"/>
                </a:solidFill>
                <a:latin typeface="Roboto"/>
                <a:ea typeface="Roboto"/>
                <a:cs typeface="Roboto"/>
                <a:sym typeface="Roboto"/>
              </a:endParaRPr>
            </a:p>
            <a:p>
              <a:pPr marL="0" marR="0" lvl="0" indent="0" algn="l" rtl="0">
                <a:lnSpc>
                  <a:spcPct val="115000"/>
                </a:lnSpc>
                <a:spcBef>
                  <a:spcPts val="1600"/>
                </a:spcBef>
                <a:spcAft>
                  <a:spcPts val="160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332" name="Google Shape;332;p13"/>
          <p:cNvGrpSpPr/>
          <p:nvPr/>
        </p:nvGrpSpPr>
        <p:grpSpPr>
          <a:xfrm>
            <a:off x="5674167" y="1093375"/>
            <a:ext cx="3452534" cy="3381177"/>
            <a:chOff x="4572130" y="1597471"/>
            <a:chExt cx="2088900" cy="2399700"/>
          </a:xfrm>
        </p:grpSpPr>
        <p:sp>
          <p:nvSpPr>
            <p:cNvPr id="333" name="Google Shape;333;p13"/>
            <p:cNvSpPr/>
            <p:nvPr/>
          </p:nvSpPr>
          <p:spPr>
            <a:xfrm rot="5400000">
              <a:off x="4416730" y="1752871"/>
              <a:ext cx="2399700" cy="2088900"/>
            </a:xfrm>
            <a:prstGeom prst="rect">
              <a:avLst/>
            </a:prstGeom>
            <a:solidFill>
              <a:srgbClr val="EDA29B">
                <a:alpha val="6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3"/>
            <p:cNvSpPr/>
            <p:nvPr/>
          </p:nvSpPr>
          <p:spPr>
            <a:xfrm rot="10800000" flipH="1">
              <a:off x="4661348" y="1907473"/>
              <a:ext cx="18483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3"/>
            <p:cNvSpPr txBox="1"/>
            <p:nvPr/>
          </p:nvSpPr>
          <p:spPr>
            <a:xfrm>
              <a:off x="4661347" y="1907478"/>
              <a:ext cx="1848300" cy="1769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 sz="1800" b="1" i="0" u="none" strike="noStrike" cap="none" dirty="0">
                  <a:solidFill>
                    <a:schemeClr val="lt1"/>
                  </a:solidFill>
                  <a:latin typeface="Roboto"/>
                  <a:ea typeface="Roboto"/>
                  <a:cs typeface="Roboto"/>
                  <a:sym typeface="Roboto"/>
                </a:rPr>
                <a:t>For </a:t>
              </a:r>
              <a:r>
                <a:rPr lang="en" sz="1800" b="1" dirty="0">
                  <a:solidFill>
                    <a:schemeClr val="lt1"/>
                  </a:solidFill>
                  <a:latin typeface="Roboto"/>
                  <a:ea typeface="Roboto"/>
                  <a:cs typeface="Roboto"/>
                  <a:sym typeface="Roboto"/>
                </a:rPr>
                <a:t>Customers</a:t>
              </a:r>
              <a:endParaRPr sz="1800" b="1" dirty="0">
                <a:solidFill>
                  <a:schemeClr val="lt1"/>
                </a:solidFill>
                <a:latin typeface="Roboto"/>
                <a:ea typeface="Roboto"/>
                <a:cs typeface="Roboto"/>
                <a:sym typeface="Roboto"/>
              </a:endParaRPr>
            </a:p>
            <a:p>
              <a:pPr marL="171450" marR="0" lvl="0" indent="-133350" algn="l" rtl="0">
                <a:lnSpc>
                  <a:spcPct val="115000"/>
                </a:lnSpc>
                <a:spcBef>
                  <a:spcPts val="0"/>
                </a:spcBef>
                <a:spcAft>
                  <a:spcPts val="0"/>
                </a:spcAft>
                <a:buClr>
                  <a:schemeClr val="lt1"/>
                </a:buClr>
                <a:buSzPts val="1200"/>
                <a:buFont typeface="Roboto"/>
                <a:buChar char="●"/>
              </a:pPr>
              <a:r>
                <a:rPr lang="en" sz="1200" dirty="0">
                  <a:solidFill>
                    <a:schemeClr val="lt1"/>
                  </a:solidFill>
                  <a:latin typeface="Roboto"/>
                  <a:ea typeface="Roboto"/>
                  <a:cs typeface="Roboto"/>
                  <a:sym typeface="Roboto"/>
                </a:rPr>
                <a:t>For new users or users who have limited records, the recommend</a:t>
              </a:r>
              <a:r>
                <a:rPr lang="en-US" sz="1200" dirty="0" err="1">
                  <a:solidFill>
                    <a:schemeClr val="lt1"/>
                  </a:solidFill>
                  <a:latin typeface="Roboto"/>
                  <a:ea typeface="Roboto"/>
                  <a:cs typeface="Roboto"/>
                  <a:sym typeface="Roboto"/>
                </a:rPr>
                <a:t>er</a:t>
              </a:r>
              <a:r>
                <a:rPr lang="en" sz="1200" dirty="0">
                  <a:solidFill>
                    <a:schemeClr val="lt1"/>
                  </a:solidFill>
                  <a:latin typeface="Roboto"/>
                  <a:ea typeface="Roboto"/>
                  <a:cs typeface="Roboto"/>
                  <a:sym typeface="Roboto"/>
                </a:rPr>
                <a:t> system (approach 1) could be used to recommend restaurants based on the similarity of each restaurant’s reviews.</a:t>
              </a:r>
              <a:endParaRPr sz="1200" dirty="0">
                <a:solidFill>
                  <a:schemeClr val="lt1"/>
                </a:solidFill>
                <a:latin typeface="Roboto"/>
                <a:ea typeface="Roboto"/>
                <a:cs typeface="Roboto"/>
                <a:sym typeface="Roboto"/>
              </a:endParaRPr>
            </a:p>
            <a:p>
              <a:pPr marL="171450" marR="0" lvl="0" indent="-133350" algn="l" rtl="0">
                <a:lnSpc>
                  <a:spcPct val="115000"/>
                </a:lnSpc>
                <a:spcBef>
                  <a:spcPts val="0"/>
                </a:spcBef>
                <a:spcAft>
                  <a:spcPts val="0"/>
                </a:spcAft>
                <a:buClr>
                  <a:schemeClr val="lt1"/>
                </a:buClr>
                <a:buSzPts val="1200"/>
                <a:buFont typeface="Roboto"/>
                <a:buChar char="●"/>
              </a:pPr>
              <a:r>
                <a:rPr lang="en" sz="1200" dirty="0">
                  <a:solidFill>
                    <a:schemeClr val="lt1"/>
                  </a:solidFill>
                  <a:latin typeface="Roboto"/>
                  <a:ea typeface="Roboto"/>
                  <a:cs typeface="Roboto"/>
                  <a:sym typeface="Roboto"/>
                </a:rPr>
                <a:t>For other users with enough records, the recommend</a:t>
              </a:r>
              <a:r>
                <a:rPr lang="en-US" sz="1200" dirty="0" err="1">
                  <a:solidFill>
                    <a:schemeClr val="lt1"/>
                  </a:solidFill>
                  <a:latin typeface="Roboto"/>
                  <a:ea typeface="Roboto"/>
                  <a:cs typeface="Roboto"/>
                  <a:sym typeface="Roboto"/>
                </a:rPr>
                <a:t>er</a:t>
              </a:r>
              <a:r>
                <a:rPr lang="en" sz="1200" dirty="0">
                  <a:solidFill>
                    <a:schemeClr val="lt1"/>
                  </a:solidFill>
                  <a:latin typeface="Roboto"/>
                  <a:ea typeface="Roboto"/>
                  <a:cs typeface="Roboto"/>
                  <a:sym typeface="Roboto"/>
                </a:rPr>
                <a:t> system (approach 2) should be used, since it takes user’s preference into consideration.</a:t>
              </a:r>
              <a:endParaRPr sz="1200" dirty="0">
                <a:solidFill>
                  <a:schemeClr val="lt1"/>
                </a:solidFill>
                <a:latin typeface="Roboto"/>
                <a:ea typeface="Roboto"/>
                <a:cs typeface="Roboto"/>
                <a:sym typeface="Roboto"/>
              </a:endParaRPr>
            </a:p>
            <a:p>
              <a:pPr marL="0" marR="0" lvl="0" indent="0" algn="l" rtl="0">
                <a:lnSpc>
                  <a:spcPct val="115000"/>
                </a:lnSpc>
                <a:spcBef>
                  <a:spcPts val="800"/>
                </a:spcBef>
                <a:spcAft>
                  <a:spcPts val="0"/>
                </a:spcAft>
                <a:buClr>
                  <a:schemeClr val="dk1"/>
                </a:buClr>
                <a:buSzPts val="1100"/>
                <a:buFont typeface="Arial"/>
                <a:buNone/>
              </a:pPr>
              <a:endParaRPr sz="1200" dirty="0">
                <a:solidFill>
                  <a:schemeClr val="lt1"/>
                </a:solidFill>
                <a:latin typeface="Roboto"/>
                <a:ea typeface="Roboto"/>
                <a:cs typeface="Roboto"/>
                <a:sym typeface="Roboto"/>
              </a:endParaRPr>
            </a:p>
            <a:p>
              <a:pPr marL="0" marR="0" lvl="0" indent="0" algn="l" rtl="0">
                <a:lnSpc>
                  <a:spcPct val="115000"/>
                </a:lnSpc>
                <a:spcBef>
                  <a:spcPts val="800"/>
                </a:spcBef>
                <a:spcAft>
                  <a:spcPts val="800"/>
                </a:spcAft>
                <a:buClr>
                  <a:srgbClr val="000000"/>
                </a:buClr>
                <a:buSzPts val="1200"/>
                <a:buFont typeface="Arial"/>
                <a:buNone/>
              </a:pPr>
              <a:endParaRPr sz="1200" dirty="0">
                <a:solidFill>
                  <a:schemeClr val="lt1"/>
                </a:solidFill>
                <a:latin typeface="Roboto"/>
                <a:ea typeface="Roboto"/>
                <a:cs typeface="Roboto"/>
                <a:sym typeface="Roboto"/>
              </a:endParaRPr>
            </a:p>
          </p:txBody>
        </p:sp>
      </p:grpSp>
      <p:sp>
        <p:nvSpPr>
          <p:cNvPr id="2" name="灯片编号占位符 1">
            <a:extLst>
              <a:ext uri="{FF2B5EF4-FFF2-40B4-BE49-F238E27FC236}">
                <a16:creationId xmlns:a16="http://schemas.microsoft.com/office/drawing/2014/main" id="{90A8864F-490B-44AF-8B58-6454772675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
        <p:cNvGrpSpPr/>
        <p:nvPr/>
      </p:nvGrpSpPr>
      <p:grpSpPr>
        <a:xfrm>
          <a:off x="0" y="0"/>
          <a:ext cx="0" cy="0"/>
          <a:chOff x="0" y="0"/>
          <a:chExt cx="0" cy="0"/>
        </a:xfrm>
      </p:grpSpPr>
      <p:sp>
        <p:nvSpPr>
          <p:cNvPr id="65" name="Google Shape;65;p2"/>
          <p:cNvSpPr/>
          <p:nvPr/>
        </p:nvSpPr>
        <p:spPr>
          <a:xfrm>
            <a:off x="0" y="1144900"/>
            <a:ext cx="9144000" cy="3059100"/>
          </a:xfrm>
          <a:prstGeom prst="rect">
            <a:avLst/>
          </a:prstGeom>
          <a:solidFill>
            <a:srgbClr val="FFFFFF">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txBox="1">
            <a:spLocks noGrp="1"/>
          </p:cNvSpPr>
          <p:nvPr>
            <p:ph type="title"/>
          </p:nvPr>
        </p:nvSpPr>
        <p:spPr>
          <a:xfrm>
            <a:off x="166025"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chemeClr val="lt2"/>
                </a:solidFill>
              </a:rPr>
              <a:t>Background</a:t>
            </a:r>
            <a:endParaRPr b="1">
              <a:solidFill>
                <a:schemeClr val="lt2"/>
              </a:solidFill>
            </a:endParaRPr>
          </a:p>
        </p:txBody>
      </p:sp>
      <p:sp>
        <p:nvSpPr>
          <p:cNvPr id="67" name="Google Shape;67;p2"/>
          <p:cNvSpPr txBox="1">
            <a:spLocks noGrp="1"/>
          </p:cNvSpPr>
          <p:nvPr>
            <p:ph type="body" idx="1"/>
          </p:nvPr>
        </p:nvSpPr>
        <p:spPr>
          <a:xfrm>
            <a:off x="0" y="1228675"/>
            <a:ext cx="4780200" cy="2899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2"/>
              </a:buClr>
              <a:buSzPts val="1600"/>
              <a:buChar char="●"/>
            </a:pPr>
            <a:r>
              <a:rPr lang="en" sz="1600">
                <a:solidFill>
                  <a:schemeClr val="lt2"/>
                </a:solidFill>
              </a:rPr>
              <a:t>Nowadays, people prefer to use Yelp to find a good restaurant and leave comments for their views on restaurants they have been to.</a:t>
            </a:r>
            <a:endParaRPr sz="1600">
              <a:solidFill>
                <a:schemeClr val="lt2"/>
              </a:solidFill>
            </a:endParaRPr>
          </a:p>
          <a:p>
            <a:pPr marL="457200" lvl="0" indent="-330200" algn="l" rtl="0">
              <a:lnSpc>
                <a:spcPct val="115000"/>
              </a:lnSpc>
              <a:spcBef>
                <a:spcPts val="0"/>
              </a:spcBef>
              <a:spcAft>
                <a:spcPts val="0"/>
              </a:spcAft>
              <a:buClr>
                <a:schemeClr val="lt2"/>
              </a:buClr>
              <a:buSzPts val="1600"/>
              <a:buChar char="●"/>
            </a:pPr>
            <a:r>
              <a:rPr lang="en" sz="1600">
                <a:solidFill>
                  <a:schemeClr val="lt2"/>
                </a:solidFill>
              </a:rPr>
              <a:t>However, the number of restaurants on Yelp in Phoenix has decreased from 2014 to 2018.</a:t>
            </a:r>
            <a:endParaRPr sz="1600">
              <a:solidFill>
                <a:schemeClr val="lt2"/>
              </a:solidFill>
            </a:endParaRPr>
          </a:p>
          <a:p>
            <a:pPr marL="457200" lvl="0" indent="-330200" algn="l" rtl="0">
              <a:lnSpc>
                <a:spcPct val="115000"/>
              </a:lnSpc>
              <a:spcBef>
                <a:spcPts val="0"/>
              </a:spcBef>
              <a:spcAft>
                <a:spcPts val="0"/>
              </a:spcAft>
              <a:buClr>
                <a:schemeClr val="lt2"/>
              </a:buClr>
              <a:buSzPts val="1600"/>
              <a:buChar char="●"/>
            </a:pPr>
            <a:r>
              <a:rPr lang="en" sz="1600">
                <a:solidFill>
                  <a:schemeClr val="lt2"/>
                </a:solidFill>
              </a:rPr>
              <a:t>It comes to be worthwhile to analyze customers’ reviews since reviews indicate customers’ real thoughts on restaurants which can help merchants to improve and innovate their restaurants.</a:t>
            </a:r>
            <a:endParaRPr sz="1600">
              <a:solidFill>
                <a:schemeClr val="lt2"/>
              </a:solidFill>
            </a:endParaRPr>
          </a:p>
          <a:p>
            <a:pPr marL="0" lvl="0" indent="0" algn="l" rtl="0">
              <a:lnSpc>
                <a:spcPct val="115000"/>
              </a:lnSpc>
              <a:spcBef>
                <a:spcPts val="1600"/>
              </a:spcBef>
              <a:spcAft>
                <a:spcPts val="1600"/>
              </a:spcAft>
              <a:buSzPts val="1800"/>
              <a:buNone/>
            </a:pPr>
            <a:endParaRPr sz="1600">
              <a:solidFill>
                <a:schemeClr val="lt2"/>
              </a:solidFill>
            </a:endParaRPr>
          </a:p>
        </p:txBody>
      </p:sp>
      <p:pic>
        <p:nvPicPr>
          <p:cNvPr id="68" name="Google Shape;68;p2"/>
          <p:cNvPicPr preferRelativeResize="0"/>
          <p:nvPr/>
        </p:nvPicPr>
        <p:blipFill rotWithShape="1">
          <a:blip r:embed="rId3">
            <a:alphaModFix/>
          </a:blip>
          <a:srcRect l="6320" r="13575"/>
          <a:stretch/>
        </p:blipFill>
        <p:spPr>
          <a:xfrm>
            <a:off x="4580575" y="1294150"/>
            <a:ext cx="4380600" cy="2604150"/>
          </a:xfrm>
          <a:prstGeom prst="rect">
            <a:avLst/>
          </a:prstGeom>
          <a:noFill/>
          <a:ln>
            <a:noFill/>
          </a:ln>
        </p:spPr>
      </p:pic>
      <p:sp>
        <p:nvSpPr>
          <p:cNvPr id="2" name="灯片编号占位符 1">
            <a:extLst>
              <a:ext uri="{FF2B5EF4-FFF2-40B4-BE49-F238E27FC236}">
                <a16:creationId xmlns:a16="http://schemas.microsoft.com/office/drawing/2014/main" id="{3A418DFC-1874-499B-B3EF-1402C5162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bg1"/>
                </a:solidFill>
              </a:rPr>
              <a:t>2</a:t>
            </a:fld>
            <a:endParaRPr lang="en"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g746cdfd536_1_925"/>
          <p:cNvPicPr preferRelativeResize="0"/>
          <p:nvPr/>
        </p:nvPicPr>
        <p:blipFill rotWithShape="1">
          <a:blip r:embed="rId3">
            <a:alphaModFix/>
          </a:blip>
          <a:srcRect/>
          <a:stretch/>
        </p:blipFill>
        <p:spPr>
          <a:xfrm>
            <a:off x="0" y="1085855"/>
            <a:ext cx="9144000" cy="3382140"/>
          </a:xfrm>
          <a:prstGeom prst="rect">
            <a:avLst/>
          </a:prstGeom>
          <a:noFill/>
          <a:ln>
            <a:noFill/>
          </a:ln>
        </p:spPr>
      </p:pic>
      <p:sp>
        <p:nvSpPr>
          <p:cNvPr id="341" name="Google Shape;341;g746cdfd536_1_92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t>Recommendation</a:t>
            </a:r>
            <a:endParaRPr b="1" dirty="0"/>
          </a:p>
        </p:txBody>
      </p:sp>
      <p:grpSp>
        <p:nvGrpSpPr>
          <p:cNvPr id="342" name="Google Shape;342;g746cdfd536_1_925"/>
          <p:cNvGrpSpPr/>
          <p:nvPr/>
        </p:nvGrpSpPr>
        <p:grpSpPr>
          <a:xfrm>
            <a:off x="5674166" y="1093375"/>
            <a:ext cx="3452534" cy="3381177"/>
            <a:chOff x="4572130" y="1597471"/>
            <a:chExt cx="2088900" cy="2399700"/>
          </a:xfrm>
        </p:grpSpPr>
        <p:sp>
          <p:nvSpPr>
            <p:cNvPr id="343" name="Google Shape;343;g746cdfd536_1_925"/>
            <p:cNvSpPr/>
            <p:nvPr/>
          </p:nvSpPr>
          <p:spPr>
            <a:xfrm rot="5400000">
              <a:off x="4416730" y="1752871"/>
              <a:ext cx="2399700" cy="2088900"/>
            </a:xfrm>
            <a:prstGeom prst="rect">
              <a:avLst/>
            </a:prstGeom>
            <a:solidFill>
              <a:srgbClr val="EDA29B">
                <a:alpha val="631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g746cdfd536_1_925"/>
            <p:cNvSpPr/>
            <p:nvPr/>
          </p:nvSpPr>
          <p:spPr>
            <a:xfrm rot="10800000" flipH="1">
              <a:off x="4661348" y="1907473"/>
              <a:ext cx="18483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g746cdfd536_1_925"/>
            <p:cNvSpPr txBox="1"/>
            <p:nvPr/>
          </p:nvSpPr>
          <p:spPr>
            <a:xfrm>
              <a:off x="4661347" y="1907478"/>
              <a:ext cx="1848300" cy="1769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 sz="1800" b="1" i="0" u="none" strike="noStrike" cap="none" dirty="0">
                  <a:solidFill>
                    <a:schemeClr val="lt1"/>
                  </a:solidFill>
                  <a:latin typeface="Roboto"/>
                  <a:ea typeface="Roboto"/>
                  <a:cs typeface="Roboto"/>
                  <a:sym typeface="Roboto"/>
                </a:rPr>
                <a:t>For </a:t>
              </a:r>
              <a:r>
                <a:rPr lang="en" sz="1800" b="1" dirty="0">
                  <a:solidFill>
                    <a:schemeClr val="lt1"/>
                  </a:solidFill>
                  <a:latin typeface="Roboto"/>
                  <a:ea typeface="Roboto"/>
                  <a:cs typeface="Roboto"/>
                  <a:sym typeface="Roboto"/>
                </a:rPr>
                <a:t>Customers</a:t>
              </a:r>
              <a:endParaRPr sz="1800" b="1" i="0" u="none" strike="noStrike" cap="none" dirty="0">
                <a:solidFill>
                  <a:schemeClr val="lt1"/>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en" sz="1200" dirty="0">
                  <a:solidFill>
                    <a:srgbClr val="FFFFFF"/>
                  </a:solidFill>
                  <a:latin typeface="Roboto"/>
                  <a:ea typeface="Roboto"/>
                  <a:cs typeface="Roboto"/>
                  <a:sym typeface="Roboto"/>
                </a:rPr>
                <a:t>Since the number of reviews is the most important predictor for the restaurant rating, customers are recommended to write reviews about their opinions, which will contribute to not only the restaurant’s improvement, but also the customers’ future experience.</a:t>
              </a:r>
              <a:endParaRPr sz="1200" b="0" i="0" u="none" strike="noStrike" cap="none" dirty="0">
                <a:solidFill>
                  <a:srgbClr val="FFFFFF"/>
                </a:solidFill>
                <a:latin typeface="Roboto"/>
                <a:ea typeface="Roboto"/>
                <a:cs typeface="Roboto"/>
                <a:sym typeface="Roboto"/>
              </a:endParaRPr>
            </a:p>
            <a:p>
              <a:pPr marL="0" marR="0" lvl="0" indent="0" algn="l" rtl="0">
                <a:lnSpc>
                  <a:spcPct val="115000"/>
                </a:lnSpc>
                <a:spcBef>
                  <a:spcPts val="800"/>
                </a:spcBef>
                <a:spcAft>
                  <a:spcPts val="800"/>
                </a:spcAft>
                <a:buClr>
                  <a:srgbClr val="000000"/>
                </a:buClr>
                <a:buSzPts val="1200"/>
                <a:buFont typeface="Arial"/>
                <a:buNone/>
              </a:pPr>
              <a:endParaRPr sz="1200" b="0" i="0" u="none" strike="noStrike" cap="none" dirty="0">
                <a:solidFill>
                  <a:srgbClr val="FFFFFF"/>
                </a:solidFill>
                <a:latin typeface="Roboto"/>
                <a:ea typeface="Roboto"/>
                <a:cs typeface="Roboto"/>
                <a:sym typeface="Roboto"/>
              </a:endParaRPr>
            </a:p>
          </p:txBody>
        </p:sp>
      </p:grpSp>
      <p:grpSp>
        <p:nvGrpSpPr>
          <p:cNvPr id="346" name="Google Shape;346;g746cdfd536_1_925"/>
          <p:cNvGrpSpPr/>
          <p:nvPr/>
        </p:nvGrpSpPr>
        <p:grpSpPr>
          <a:xfrm>
            <a:off x="-7075" y="1096602"/>
            <a:ext cx="3535339" cy="3374698"/>
            <a:chOff x="2432989" y="1603538"/>
            <a:chExt cx="2139000" cy="2399700"/>
          </a:xfrm>
        </p:grpSpPr>
        <p:sp>
          <p:nvSpPr>
            <p:cNvPr id="347" name="Google Shape;347;g746cdfd536_1_925"/>
            <p:cNvSpPr/>
            <p:nvPr/>
          </p:nvSpPr>
          <p:spPr>
            <a:xfrm rot="-5400000">
              <a:off x="2302639" y="1733888"/>
              <a:ext cx="2399700" cy="2139000"/>
            </a:xfrm>
            <a:prstGeom prst="rect">
              <a:avLst/>
            </a:prstGeom>
            <a:solidFill>
              <a:srgbClr val="EDA29B">
                <a:alpha val="631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g746cdfd536_1_925"/>
            <p:cNvSpPr/>
            <p:nvPr/>
          </p:nvSpPr>
          <p:spPr>
            <a:xfrm flipH="1">
              <a:off x="2587847" y="1913552"/>
              <a:ext cx="18948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g746cdfd536_1_925"/>
            <p:cNvSpPr txBox="1"/>
            <p:nvPr/>
          </p:nvSpPr>
          <p:spPr>
            <a:xfrm>
              <a:off x="2587847" y="1913552"/>
              <a:ext cx="1894800" cy="1769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 sz="1800" b="1" i="0" u="none" strike="noStrike" cap="none">
                  <a:solidFill>
                    <a:schemeClr val="lt1"/>
                  </a:solidFill>
                  <a:latin typeface="Roboto"/>
                  <a:ea typeface="Roboto"/>
                  <a:cs typeface="Roboto"/>
                  <a:sym typeface="Roboto"/>
                </a:rPr>
                <a:t>For Restaurants</a:t>
              </a:r>
              <a:endParaRPr sz="1200" b="0" i="0" u="none" strike="noStrike" cap="none">
                <a:solidFill>
                  <a:schemeClr val="lt1"/>
                </a:solidFill>
                <a:latin typeface="Roboto"/>
                <a:ea typeface="Roboto"/>
                <a:cs typeface="Roboto"/>
                <a:sym typeface="Roboto"/>
              </a:endParaRPr>
            </a:p>
            <a:p>
              <a:pPr marL="182880" marR="0" lvl="0" indent="-121919" algn="l" rtl="0">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Topic 2, 1, and 5 all mention food, time, place, and service. Based on our model, the more related to these three topics, the more likely a restaurant to get low rating. Therefore, those restaurants who get low rating should pay more attention to these aspects and improve them.</a:t>
              </a:r>
              <a:endParaRPr sz="1200" b="0" i="0" u="none" strike="noStrike" cap="none">
                <a:solidFill>
                  <a:srgbClr val="FFFFFF"/>
                </a:solidFill>
                <a:latin typeface="Roboto"/>
                <a:ea typeface="Roboto"/>
                <a:cs typeface="Roboto"/>
                <a:sym typeface="Roboto"/>
              </a:endParaRPr>
            </a:p>
          </p:txBody>
        </p:sp>
      </p:grpSp>
      <p:sp>
        <p:nvSpPr>
          <p:cNvPr id="2" name="灯片编号占位符 1">
            <a:extLst>
              <a:ext uri="{FF2B5EF4-FFF2-40B4-BE49-F238E27FC236}">
                <a16:creationId xmlns:a16="http://schemas.microsoft.com/office/drawing/2014/main" id="{20E28BF9-73D4-4868-A115-87C88C9DBB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4"/>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t>Project timeline  </a:t>
            </a:r>
            <a:endParaRPr b="1"/>
          </a:p>
          <a:p>
            <a:pPr marL="0" lvl="0" indent="0" algn="l" rtl="0">
              <a:lnSpc>
                <a:spcPct val="100000"/>
              </a:lnSpc>
              <a:spcBef>
                <a:spcPts val="0"/>
              </a:spcBef>
              <a:spcAft>
                <a:spcPts val="0"/>
              </a:spcAft>
              <a:buSzPts val="2800"/>
              <a:buNone/>
            </a:pPr>
            <a:endParaRPr b="1"/>
          </a:p>
        </p:txBody>
      </p:sp>
      <p:grpSp>
        <p:nvGrpSpPr>
          <p:cNvPr id="355" name="Google Shape;355;p14"/>
          <p:cNvGrpSpPr/>
          <p:nvPr/>
        </p:nvGrpSpPr>
        <p:grpSpPr>
          <a:xfrm>
            <a:off x="85173" y="1115600"/>
            <a:ext cx="3176852" cy="2014654"/>
            <a:chOff x="466173" y="1572800"/>
            <a:chExt cx="3176852" cy="2014654"/>
          </a:xfrm>
        </p:grpSpPr>
        <p:sp>
          <p:nvSpPr>
            <p:cNvPr id="356" name="Google Shape;356;p14"/>
            <p:cNvSpPr/>
            <p:nvPr/>
          </p:nvSpPr>
          <p:spPr>
            <a:xfrm>
              <a:off x="902781" y="3080265"/>
              <a:ext cx="1534500" cy="133500"/>
            </a:xfrm>
            <a:prstGeom prst="rect">
              <a:avLst/>
            </a:prstGeom>
            <a:solidFill>
              <a:srgbClr val="D838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4"/>
            <p:cNvSpPr txBox="1"/>
            <p:nvPr/>
          </p:nvSpPr>
          <p:spPr>
            <a:xfrm>
              <a:off x="466173" y="3216054"/>
              <a:ext cx="8712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b="1" i="0" u="none" strike="noStrike" cap="none">
                  <a:solidFill>
                    <a:srgbClr val="000000"/>
                  </a:solidFill>
                  <a:latin typeface="Roboto"/>
                  <a:ea typeface="Roboto"/>
                  <a:cs typeface="Roboto"/>
                  <a:sym typeface="Roboto"/>
                </a:rPr>
                <a:t>2/29 - 3/4</a:t>
              </a:r>
              <a:endParaRPr sz="1200" b="1" i="0" u="none" strike="noStrike" cap="none">
                <a:solidFill>
                  <a:srgbClr val="000000"/>
                </a:solidFill>
                <a:latin typeface="Roboto"/>
                <a:ea typeface="Roboto"/>
                <a:cs typeface="Roboto"/>
                <a:sym typeface="Roboto"/>
              </a:endParaRPr>
            </a:p>
          </p:txBody>
        </p:sp>
        <p:grpSp>
          <p:nvGrpSpPr>
            <p:cNvPr id="358" name="Google Shape;358;p14"/>
            <p:cNvGrpSpPr/>
            <p:nvPr/>
          </p:nvGrpSpPr>
          <p:grpSpPr>
            <a:xfrm>
              <a:off x="851208" y="2800855"/>
              <a:ext cx="92400" cy="411825"/>
              <a:chOff x="845575" y="2563700"/>
              <a:chExt cx="92400" cy="411825"/>
            </a:xfrm>
          </p:grpSpPr>
          <p:cxnSp>
            <p:nvCxnSpPr>
              <p:cNvPr id="359" name="Google Shape;359;p14"/>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60" name="Google Shape;360;p14"/>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1" name="Google Shape;361;p14"/>
            <p:cNvSpPr txBox="1"/>
            <p:nvPr/>
          </p:nvSpPr>
          <p:spPr>
            <a:xfrm>
              <a:off x="793325" y="1572800"/>
              <a:ext cx="2849700" cy="122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000000"/>
                  </a:solidFill>
                  <a:latin typeface="Roboto"/>
                  <a:ea typeface="Roboto"/>
                  <a:cs typeface="Roboto"/>
                  <a:sym typeface="Roboto"/>
                </a:rPr>
                <a:t>Project Proposal</a:t>
              </a:r>
              <a:endParaRPr sz="10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Choose an application domain</a:t>
              </a:r>
              <a:endParaRPr sz="1000" b="0"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Find a publicly available dataset</a:t>
              </a:r>
              <a:endParaRPr sz="1000" b="0"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Identify  a NLP problem</a:t>
              </a:r>
              <a:endParaRPr sz="1000" b="0"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Apply appropriate techniques to solve this problem</a:t>
              </a:r>
              <a:endParaRPr sz="1000" b="0" i="0" u="none" strike="noStrike" cap="none">
                <a:solidFill>
                  <a:srgbClr val="000000"/>
                </a:solidFill>
                <a:latin typeface="Roboto"/>
                <a:ea typeface="Roboto"/>
                <a:cs typeface="Roboto"/>
                <a:sym typeface="Roboto"/>
              </a:endParaRPr>
            </a:p>
          </p:txBody>
        </p:sp>
      </p:grpSp>
      <p:grpSp>
        <p:nvGrpSpPr>
          <p:cNvPr id="362" name="Google Shape;362;p14"/>
          <p:cNvGrpSpPr/>
          <p:nvPr/>
        </p:nvGrpSpPr>
        <p:grpSpPr>
          <a:xfrm>
            <a:off x="1690697" y="2246175"/>
            <a:ext cx="3059653" cy="2248825"/>
            <a:chOff x="2071697" y="2703375"/>
            <a:chExt cx="3059653" cy="2248825"/>
          </a:xfrm>
        </p:grpSpPr>
        <p:sp>
          <p:nvSpPr>
            <p:cNvPr id="363" name="Google Shape;363;p14"/>
            <p:cNvSpPr/>
            <p:nvPr/>
          </p:nvSpPr>
          <p:spPr>
            <a:xfrm>
              <a:off x="2437281" y="3080265"/>
              <a:ext cx="1534500" cy="133500"/>
            </a:xfrm>
            <a:prstGeom prst="rect">
              <a:avLst/>
            </a:prstGeom>
            <a:solidFill>
              <a:srgbClr val="8020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4"/>
            <p:cNvSpPr txBox="1"/>
            <p:nvPr/>
          </p:nvSpPr>
          <p:spPr>
            <a:xfrm>
              <a:off x="2323950" y="3492700"/>
              <a:ext cx="2807400" cy="145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Roboto"/>
                  <a:ea typeface="Roboto"/>
                  <a:cs typeface="Roboto"/>
                  <a:sym typeface="Roboto"/>
                </a:rPr>
                <a:t>Data Preprocessing</a:t>
              </a:r>
              <a:endParaRPr sz="10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Data cleaning</a:t>
              </a:r>
              <a:endParaRPr sz="1000" b="0"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Data transformation</a:t>
              </a:r>
              <a:endParaRPr sz="1000" b="0"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Data reduction</a:t>
              </a:r>
              <a:endParaRPr sz="1000" b="0" i="0" u="none" strike="noStrike" cap="none">
                <a:solidFill>
                  <a:srgbClr val="000000"/>
                </a:solidFill>
                <a:latin typeface="Roboto"/>
                <a:ea typeface="Roboto"/>
                <a:cs typeface="Roboto"/>
                <a:sym typeface="Roboto"/>
              </a:endParaRPr>
            </a:p>
          </p:txBody>
        </p:sp>
        <p:sp>
          <p:nvSpPr>
            <p:cNvPr id="365" name="Google Shape;365;p14"/>
            <p:cNvSpPr txBox="1"/>
            <p:nvPr/>
          </p:nvSpPr>
          <p:spPr>
            <a:xfrm>
              <a:off x="2071697" y="2703375"/>
              <a:ext cx="12510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 sz="1200" b="1" i="0" u="none" strike="noStrike" cap="none">
                  <a:solidFill>
                    <a:srgbClr val="000000"/>
                  </a:solidFill>
                  <a:latin typeface="Roboto"/>
                  <a:ea typeface="Roboto"/>
                  <a:cs typeface="Roboto"/>
                  <a:sym typeface="Roboto"/>
                </a:rPr>
                <a:t>3/4 - 3/11</a:t>
              </a:r>
              <a:endParaRPr sz="1200" b="1" i="0" u="none" strike="noStrike" cap="none">
                <a:solidFill>
                  <a:srgbClr val="000000"/>
                </a:solidFill>
                <a:latin typeface="Roboto"/>
                <a:ea typeface="Roboto"/>
                <a:cs typeface="Roboto"/>
                <a:sym typeface="Roboto"/>
              </a:endParaRPr>
            </a:p>
            <a:p>
              <a:pPr marL="0" marR="0" lvl="0" indent="0" algn="ctr" rtl="0">
                <a:lnSpc>
                  <a:spcPct val="115000"/>
                </a:lnSpc>
                <a:spcBef>
                  <a:spcPts val="1600"/>
                </a:spcBef>
                <a:spcAft>
                  <a:spcPts val="0"/>
                </a:spcAft>
                <a:buClr>
                  <a:schemeClr val="dk1"/>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ctr" rtl="0">
                <a:lnSpc>
                  <a:spcPct val="115000"/>
                </a:lnSpc>
                <a:spcBef>
                  <a:spcPts val="1600"/>
                </a:spcBef>
                <a:spcAft>
                  <a:spcPts val="1600"/>
                </a:spcAft>
                <a:buClr>
                  <a:srgbClr val="000000"/>
                </a:buClr>
                <a:buSzPts val="1200"/>
                <a:buFont typeface="Arial"/>
                <a:buNone/>
              </a:pPr>
              <a:endParaRPr sz="1200" b="1" i="0" u="none" strike="noStrike" cap="none">
                <a:solidFill>
                  <a:srgbClr val="000000"/>
                </a:solidFill>
                <a:latin typeface="Roboto"/>
                <a:ea typeface="Roboto"/>
                <a:cs typeface="Roboto"/>
                <a:sym typeface="Roboto"/>
              </a:endParaRPr>
            </a:p>
          </p:txBody>
        </p:sp>
        <p:grpSp>
          <p:nvGrpSpPr>
            <p:cNvPr id="366" name="Google Shape;366;p14"/>
            <p:cNvGrpSpPr/>
            <p:nvPr/>
          </p:nvGrpSpPr>
          <p:grpSpPr>
            <a:xfrm rot="10800000">
              <a:off x="2395183" y="3080258"/>
              <a:ext cx="92400" cy="411825"/>
              <a:chOff x="2070100" y="2563700"/>
              <a:chExt cx="92400" cy="411825"/>
            </a:xfrm>
          </p:grpSpPr>
          <p:cxnSp>
            <p:nvCxnSpPr>
              <p:cNvPr id="367" name="Google Shape;367;p14"/>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68" name="Google Shape;368;p14"/>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69" name="Google Shape;369;p14"/>
          <p:cNvGrpSpPr/>
          <p:nvPr/>
        </p:nvGrpSpPr>
        <p:grpSpPr>
          <a:xfrm>
            <a:off x="3261896" y="1115600"/>
            <a:ext cx="3028054" cy="2014650"/>
            <a:chOff x="3642896" y="1572800"/>
            <a:chExt cx="3028054" cy="2014650"/>
          </a:xfrm>
        </p:grpSpPr>
        <p:sp>
          <p:nvSpPr>
            <p:cNvPr id="370" name="Google Shape;370;p14"/>
            <p:cNvSpPr/>
            <p:nvPr/>
          </p:nvSpPr>
          <p:spPr>
            <a:xfrm>
              <a:off x="3971778" y="3080265"/>
              <a:ext cx="1534500" cy="133500"/>
            </a:xfrm>
            <a:prstGeom prst="rect">
              <a:avLst/>
            </a:prstGeom>
            <a:solidFill>
              <a:srgbClr val="D838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1" name="Google Shape;371;p14"/>
            <p:cNvGrpSpPr/>
            <p:nvPr/>
          </p:nvGrpSpPr>
          <p:grpSpPr>
            <a:xfrm>
              <a:off x="3924544" y="2800855"/>
              <a:ext cx="92400" cy="411825"/>
              <a:chOff x="845575" y="2563700"/>
              <a:chExt cx="92400" cy="411825"/>
            </a:xfrm>
          </p:grpSpPr>
          <p:cxnSp>
            <p:nvCxnSpPr>
              <p:cNvPr id="372" name="Google Shape;372;p14"/>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73" name="Google Shape;373;p14"/>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4" name="Google Shape;374;p14"/>
            <p:cNvSpPr txBox="1"/>
            <p:nvPr/>
          </p:nvSpPr>
          <p:spPr>
            <a:xfrm>
              <a:off x="3642896" y="3216050"/>
              <a:ext cx="10827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b="1" i="0" u="none" strike="noStrike" cap="none">
                  <a:solidFill>
                    <a:srgbClr val="000000"/>
                  </a:solidFill>
                  <a:latin typeface="Roboto"/>
                  <a:ea typeface="Roboto"/>
                  <a:cs typeface="Roboto"/>
                  <a:sym typeface="Roboto"/>
                </a:rPr>
                <a:t>3/11 - 4/1</a:t>
              </a:r>
              <a:endParaRPr sz="1200" b="1" i="0" u="none" strike="noStrike" cap="none">
                <a:solidFill>
                  <a:srgbClr val="000000"/>
                </a:solidFill>
                <a:latin typeface="Roboto"/>
                <a:ea typeface="Roboto"/>
                <a:cs typeface="Roboto"/>
                <a:sym typeface="Roboto"/>
              </a:endParaRPr>
            </a:p>
          </p:txBody>
        </p:sp>
        <p:sp>
          <p:nvSpPr>
            <p:cNvPr id="375" name="Google Shape;375;p14"/>
            <p:cNvSpPr txBox="1"/>
            <p:nvPr/>
          </p:nvSpPr>
          <p:spPr>
            <a:xfrm>
              <a:off x="3870750" y="1572800"/>
              <a:ext cx="2800200" cy="122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000000"/>
                  </a:solidFill>
                  <a:latin typeface="Roboto"/>
                  <a:ea typeface="Roboto"/>
                  <a:cs typeface="Roboto"/>
                  <a:sym typeface="Roboto"/>
                </a:rPr>
                <a:t>Model building</a:t>
              </a:r>
              <a:endParaRPr sz="10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Writing code to build models</a:t>
              </a:r>
              <a:endParaRPr sz="1000" b="0"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Compare the performance of multiple techniques</a:t>
              </a:r>
              <a:endParaRPr sz="1000" b="0" i="0" u="none" strike="noStrike" cap="none">
                <a:solidFill>
                  <a:srgbClr val="000000"/>
                </a:solidFill>
                <a:latin typeface="Roboto"/>
                <a:ea typeface="Roboto"/>
                <a:cs typeface="Roboto"/>
                <a:sym typeface="Roboto"/>
              </a:endParaRPr>
            </a:p>
          </p:txBody>
        </p:sp>
      </p:grpSp>
      <p:grpSp>
        <p:nvGrpSpPr>
          <p:cNvPr id="376" name="Google Shape;376;p14"/>
          <p:cNvGrpSpPr/>
          <p:nvPr/>
        </p:nvGrpSpPr>
        <p:grpSpPr>
          <a:xfrm>
            <a:off x="4750305" y="2246175"/>
            <a:ext cx="3506145" cy="1733125"/>
            <a:chOff x="5131305" y="2703375"/>
            <a:chExt cx="3506145" cy="1733125"/>
          </a:xfrm>
        </p:grpSpPr>
        <p:sp>
          <p:nvSpPr>
            <p:cNvPr id="377" name="Google Shape;377;p14"/>
            <p:cNvSpPr/>
            <p:nvPr/>
          </p:nvSpPr>
          <p:spPr>
            <a:xfrm>
              <a:off x="5506276" y="3080265"/>
              <a:ext cx="1534500" cy="133500"/>
            </a:xfrm>
            <a:prstGeom prst="rect">
              <a:avLst/>
            </a:prstGeom>
            <a:solidFill>
              <a:srgbClr val="8020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8" name="Google Shape;378;p14"/>
            <p:cNvGrpSpPr/>
            <p:nvPr/>
          </p:nvGrpSpPr>
          <p:grpSpPr>
            <a:xfrm rot="10800000">
              <a:off x="5455515" y="3080258"/>
              <a:ext cx="92400" cy="411825"/>
              <a:chOff x="2070100" y="2563700"/>
              <a:chExt cx="92400" cy="411825"/>
            </a:xfrm>
          </p:grpSpPr>
          <p:cxnSp>
            <p:nvCxnSpPr>
              <p:cNvPr id="379" name="Google Shape;379;p14"/>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80" name="Google Shape;380;p14"/>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1" name="Google Shape;381;p14"/>
            <p:cNvSpPr txBox="1"/>
            <p:nvPr/>
          </p:nvSpPr>
          <p:spPr>
            <a:xfrm>
              <a:off x="5131305" y="2703375"/>
              <a:ext cx="1108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b="1" i="0" u="none" strike="noStrike" cap="none">
                  <a:solidFill>
                    <a:srgbClr val="000000"/>
                  </a:solidFill>
                  <a:latin typeface="Roboto"/>
                  <a:ea typeface="Roboto"/>
                  <a:cs typeface="Roboto"/>
                  <a:sym typeface="Roboto"/>
                </a:rPr>
                <a:t>4/1 - 4/15</a:t>
              </a:r>
              <a:endParaRPr sz="1200" b="1" i="0" u="none" strike="noStrike" cap="none">
                <a:solidFill>
                  <a:srgbClr val="000000"/>
                </a:solidFill>
                <a:latin typeface="Roboto"/>
                <a:ea typeface="Roboto"/>
                <a:cs typeface="Roboto"/>
                <a:sym typeface="Roboto"/>
              </a:endParaRPr>
            </a:p>
          </p:txBody>
        </p:sp>
        <p:sp>
          <p:nvSpPr>
            <p:cNvPr id="382" name="Google Shape;382;p14"/>
            <p:cNvSpPr txBox="1"/>
            <p:nvPr/>
          </p:nvSpPr>
          <p:spPr>
            <a:xfrm>
              <a:off x="5370450" y="3492700"/>
              <a:ext cx="3267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Roboto"/>
                  <a:ea typeface="Roboto"/>
                  <a:cs typeface="Roboto"/>
                  <a:sym typeface="Roboto"/>
                </a:rPr>
                <a:t>Evaluation</a:t>
              </a:r>
              <a:endParaRPr sz="10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Evaluate the results of different restaurants</a:t>
              </a:r>
              <a:endParaRPr sz="1000" b="0"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Gain business insights </a:t>
              </a:r>
              <a:endParaRPr sz="1000" b="0" i="0" u="none" strike="noStrike" cap="none">
                <a:solidFill>
                  <a:srgbClr val="000000"/>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1000"/>
                <a:buFont typeface="Arial"/>
                <a:buNone/>
              </a:pPr>
              <a:endParaRPr sz="1000" b="0" i="0" u="none" strike="noStrike" cap="none">
                <a:solidFill>
                  <a:srgbClr val="000000"/>
                </a:solidFill>
                <a:latin typeface="Roboto"/>
                <a:ea typeface="Roboto"/>
                <a:cs typeface="Roboto"/>
                <a:sym typeface="Roboto"/>
              </a:endParaRPr>
            </a:p>
          </p:txBody>
        </p:sp>
      </p:grpSp>
      <p:grpSp>
        <p:nvGrpSpPr>
          <p:cNvPr id="383" name="Google Shape;383;p14"/>
          <p:cNvGrpSpPr/>
          <p:nvPr/>
        </p:nvGrpSpPr>
        <p:grpSpPr>
          <a:xfrm>
            <a:off x="6290025" y="1115600"/>
            <a:ext cx="2809949" cy="2014650"/>
            <a:chOff x="6671025" y="1572800"/>
            <a:chExt cx="2809949" cy="2014650"/>
          </a:xfrm>
        </p:grpSpPr>
        <p:sp>
          <p:nvSpPr>
            <p:cNvPr id="384" name="Google Shape;384;p14"/>
            <p:cNvSpPr/>
            <p:nvPr/>
          </p:nvSpPr>
          <p:spPr>
            <a:xfrm>
              <a:off x="7040774" y="3080275"/>
              <a:ext cx="2440200" cy="133500"/>
            </a:xfrm>
            <a:prstGeom prst="rect">
              <a:avLst/>
            </a:prstGeom>
            <a:solidFill>
              <a:srgbClr val="D838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5" name="Google Shape;385;p14"/>
            <p:cNvGrpSpPr/>
            <p:nvPr/>
          </p:nvGrpSpPr>
          <p:grpSpPr>
            <a:xfrm>
              <a:off x="6994658" y="2800855"/>
              <a:ext cx="92400" cy="411825"/>
              <a:chOff x="845575" y="2563700"/>
              <a:chExt cx="92400" cy="411825"/>
            </a:xfrm>
          </p:grpSpPr>
          <p:cxnSp>
            <p:nvCxnSpPr>
              <p:cNvPr id="386" name="Google Shape;386;p14"/>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87" name="Google Shape;387;p14"/>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14"/>
            <p:cNvSpPr txBox="1"/>
            <p:nvPr/>
          </p:nvSpPr>
          <p:spPr>
            <a:xfrm>
              <a:off x="6671025" y="3216050"/>
              <a:ext cx="11115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b="1" i="0" u="none" strike="noStrike" cap="none">
                  <a:solidFill>
                    <a:srgbClr val="000000"/>
                  </a:solidFill>
                  <a:latin typeface="Roboto"/>
                  <a:ea typeface="Roboto"/>
                  <a:cs typeface="Roboto"/>
                  <a:sym typeface="Roboto"/>
                </a:rPr>
                <a:t>4/15 - 4/22</a:t>
              </a:r>
              <a:endParaRPr sz="1200" b="1" i="0" u="none" strike="noStrike" cap="none">
                <a:solidFill>
                  <a:srgbClr val="000000"/>
                </a:solidFill>
                <a:latin typeface="Roboto"/>
                <a:ea typeface="Roboto"/>
                <a:cs typeface="Roboto"/>
                <a:sym typeface="Roboto"/>
              </a:endParaRPr>
            </a:p>
          </p:txBody>
        </p:sp>
        <p:sp>
          <p:nvSpPr>
            <p:cNvPr id="389" name="Google Shape;389;p14"/>
            <p:cNvSpPr txBox="1"/>
            <p:nvPr/>
          </p:nvSpPr>
          <p:spPr>
            <a:xfrm>
              <a:off x="6939725" y="1572800"/>
              <a:ext cx="2509200" cy="122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Roboto"/>
                  <a:ea typeface="Roboto"/>
                  <a:cs typeface="Roboto"/>
                  <a:sym typeface="Roboto"/>
                </a:rPr>
                <a:t>Final Report</a:t>
              </a:r>
              <a:endParaRPr sz="10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Write final report</a:t>
              </a:r>
              <a:endParaRPr sz="1000" b="0" i="0" u="none" strike="noStrike" cap="none">
                <a:solidFill>
                  <a:srgbClr val="000000"/>
                </a:solidFill>
                <a:latin typeface="Roboto"/>
                <a:ea typeface="Roboto"/>
                <a:cs typeface="Roboto"/>
                <a:sym typeface="Roboto"/>
              </a:endParaRPr>
            </a:p>
            <a:p>
              <a:pPr marL="457200" marR="0" lvl="0" indent="-292100" algn="l" rtl="0">
                <a:lnSpc>
                  <a:spcPct val="100000"/>
                </a:lnSpc>
                <a:spcBef>
                  <a:spcPts val="0"/>
                </a:spcBef>
                <a:spcAft>
                  <a:spcPts val="0"/>
                </a:spcAft>
                <a:buClr>
                  <a:srgbClr val="000000"/>
                </a:buClr>
                <a:buSzPts val="1000"/>
                <a:buFont typeface="Roboto"/>
                <a:buChar char="●"/>
              </a:pPr>
              <a:r>
                <a:rPr lang="en" sz="1000" b="0" i="0" u="none" strike="noStrike" cap="none">
                  <a:solidFill>
                    <a:srgbClr val="000000"/>
                  </a:solidFill>
                  <a:latin typeface="Roboto"/>
                  <a:ea typeface="Roboto"/>
                  <a:cs typeface="Roboto"/>
                  <a:sym typeface="Roboto"/>
                </a:rPr>
                <a:t>Prepare for final presentation</a:t>
              </a:r>
              <a:endParaRPr sz="1000" b="0" i="0" u="none" strike="noStrike" cap="none">
                <a:solidFill>
                  <a:srgbClr val="000000"/>
                </a:solidFill>
                <a:latin typeface="Roboto"/>
                <a:ea typeface="Roboto"/>
                <a:cs typeface="Roboto"/>
                <a:sym typeface="Roboto"/>
              </a:endParaRPr>
            </a:p>
          </p:txBody>
        </p:sp>
      </p:grpSp>
      <p:sp>
        <p:nvSpPr>
          <p:cNvPr id="2" name="灯片编号占位符 1">
            <a:extLst>
              <a:ext uri="{FF2B5EF4-FFF2-40B4-BE49-F238E27FC236}">
                <a16:creationId xmlns:a16="http://schemas.microsoft.com/office/drawing/2014/main" id="{34E59824-DCE6-448E-8FCE-DBC0CD9A71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74849dcbf8_0_0"/>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t>References </a:t>
            </a:r>
            <a:endParaRPr b="1"/>
          </a:p>
          <a:p>
            <a:pPr marL="0" lvl="0" indent="0" algn="l" rtl="0">
              <a:lnSpc>
                <a:spcPct val="100000"/>
              </a:lnSpc>
              <a:spcBef>
                <a:spcPts val="0"/>
              </a:spcBef>
              <a:spcAft>
                <a:spcPts val="0"/>
              </a:spcAft>
              <a:buSzPts val="2800"/>
              <a:buNone/>
            </a:pPr>
            <a:endParaRPr b="1"/>
          </a:p>
        </p:txBody>
      </p:sp>
      <p:sp>
        <p:nvSpPr>
          <p:cNvPr id="395" name="Google Shape;395;g74849dcbf8_0_0"/>
          <p:cNvSpPr txBox="1"/>
          <p:nvPr/>
        </p:nvSpPr>
        <p:spPr>
          <a:xfrm>
            <a:off x="433275" y="1048275"/>
            <a:ext cx="8288400" cy="3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[1] </a:t>
            </a:r>
            <a:r>
              <a:rPr lang="en" sz="1800" u="sng" dirty="0">
                <a:solidFill>
                  <a:schemeClr val="hlink"/>
                </a:solidFill>
                <a:hlinkClick r:id="rId3"/>
              </a:rPr>
              <a:t>https://github.com/karantyagi/Restaurant-Recommendations-with-Yelp</a:t>
            </a:r>
            <a:endParaRPr sz="1800" dirty="0"/>
          </a:p>
          <a:p>
            <a:pPr marL="0" lvl="0" indent="0" algn="l" rtl="0">
              <a:spcBef>
                <a:spcPts val="0"/>
              </a:spcBef>
              <a:spcAft>
                <a:spcPts val="0"/>
              </a:spcAft>
              <a:buNone/>
            </a:pPr>
            <a:r>
              <a:rPr lang="en" sz="1800" dirty="0"/>
              <a:t>[2] </a:t>
            </a:r>
            <a:r>
              <a:rPr lang="en" sz="1800" u="sng" dirty="0">
                <a:solidFill>
                  <a:schemeClr val="hlink"/>
                </a:solidFill>
                <a:hlinkClick r:id="rId4"/>
              </a:rPr>
              <a:t>https://monkeylearn.com/text-mining/</a:t>
            </a:r>
            <a:endParaRPr sz="1800" dirty="0"/>
          </a:p>
          <a:p>
            <a:pPr marL="0" lvl="0" indent="0" algn="l" rtl="0">
              <a:spcBef>
                <a:spcPts val="0"/>
              </a:spcBef>
              <a:spcAft>
                <a:spcPts val="0"/>
              </a:spcAft>
              <a:buNone/>
            </a:pPr>
            <a:r>
              <a:rPr lang="en" sz="1800" dirty="0"/>
              <a:t>[3]</a:t>
            </a:r>
            <a:r>
              <a:rPr lang="en" sz="1800" u="sng" dirty="0">
                <a:solidFill>
                  <a:schemeClr val="hlink"/>
                </a:solidFill>
                <a:hlinkClick r:id="rId5"/>
              </a:rPr>
              <a:t>https://towardsdatascience.com/how-to-build-from-scratch-a-content-based-movie-recommender-with-natural-language-processing-25ad400eb243</a:t>
            </a:r>
            <a:endParaRPr sz="1800" dirty="0"/>
          </a:p>
          <a:p>
            <a:pPr marL="0" lvl="0" indent="0" algn="l" rtl="0">
              <a:spcBef>
                <a:spcPts val="0"/>
              </a:spcBef>
              <a:spcAft>
                <a:spcPts val="0"/>
              </a:spcAft>
              <a:buNone/>
            </a:pPr>
            <a:r>
              <a:rPr lang="en" sz="1800" dirty="0"/>
              <a:t>[4]</a:t>
            </a:r>
            <a:r>
              <a:rPr lang="en" sz="1800" u="sng" dirty="0">
                <a:solidFill>
                  <a:schemeClr val="hlink"/>
                </a:solidFill>
                <a:hlinkClick r:id="rId6"/>
              </a:rPr>
              <a:t>https://www.analyticsvidhya.com/blog/2015/08/beginners-guide-learn-content-based-recommender-systems/</a:t>
            </a:r>
            <a:endParaRPr sz="1800" dirty="0"/>
          </a:p>
          <a:p>
            <a:pPr marL="0" lvl="0" indent="0" algn="l" rtl="0">
              <a:spcBef>
                <a:spcPts val="0"/>
              </a:spcBef>
              <a:spcAft>
                <a:spcPts val="0"/>
              </a:spcAft>
              <a:buNone/>
            </a:pPr>
            <a:endParaRPr sz="1800" dirty="0"/>
          </a:p>
        </p:txBody>
      </p:sp>
      <p:sp>
        <p:nvSpPr>
          <p:cNvPr id="2" name="灯片编号占位符 1">
            <a:extLst>
              <a:ext uri="{FF2B5EF4-FFF2-40B4-BE49-F238E27FC236}">
                <a16:creationId xmlns:a16="http://schemas.microsoft.com/office/drawing/2014/main" id="{131D919D-3B02-4BE2-8CB9-CEA13C0140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99"/>
        <p:cNvGrpSpPr/>
        <p:nvPr/>
      </p:nvGrpSpPr>
      <p:grpSpPr>
        <a:xfrm>
          <a:off x="0" y="0"/>
          <a:ext cx="0" cy="0"/>
          <a:chOff x="0" y="0"/>
          <a:chExt cx="0" cy="0"/>
        </a:xfrm>
      </p:grpSpPr>
      <p:sp>
        <p:nvSpPr>
          <p:cNvPr id="400" name="Google Shape;400;p15"/>
          <p:cNvSpPr/>
          <p:nvPr/>
        </p:nvSpPr>
        <p:spPr>
          <a:xfrm>
            <a:off x="661950" y="-47925"/>
            <a:ext cx="7820100" cy="3157800"/>
          </a:xfrm>
          <a:prstGeom prst="rect">
            <a:avLst/>
          </a:prstGeom>
          <a:solidFill>
            <a:srgbClr val="FFFFFF">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1" name="Google Shape;401;p15"/>
          <p:cNvPicPr preferRelativeResize="0"/>
          <p:nvPr/>
        </p:nvPicPr>
        <p:blipFill rotWithShape="1">
          <a:blip r:embed="rId3">
            <a:alphaModFix/>
          </a:blip>
          <a:srcRect b="5338"/>
          <a:stretch/>
        </p:blipFill>
        <p:spPr>
          <a:xfrm>
            <a:off x="1542350" y="2801225"/>
            <a:ext cx="6059300" cy="2294375"/>
          </a:xfrm>
          <a:prstGeom prst="rect">
            <a:avLst/>
          </a:prstGeom>
          <a:noFill/>
          <a:ln>
            <a:noFill/>
          </a:ln>
        </p:spPr>
      </p:pic>
      <p:sp>
        <p:nvSpPr>
          <p:cNvPr id="402" name="Google Shape;402;p15"/>
          <p:cNvSpPr txBox="1">
            <a:spLocks noGrp="1"/>
          </p:cNvSpPr>
          <p:nvPr>
            <p:ph type="subTitle" idx="1"/>
          </p:nvPr>
        </p:nvSpPr>
        <p:spPr>
          <a:xfrm>
            <a:off x="2187900" y="2620475"/>
            <a:ext cx="4768200" cy="384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200">
                <a:solidFill>
                  <a:srgbClr val="FFFFFF"/>
                </a:solidFill>
              </a:rPr>
              <a:t>Chaoying Bao, Ruoyuan Guo, Peisheng Li, Youping Wang</a:t>
            </a:r>
            <a:endParaRPr sz="1200">
              <a:solidFill>
                <a:srgbClr val="FFFFFF"/>
              </a:solidFill>
            </a:endParaRPr>
          </a:p>
        </p:txBody>
      </p:sp>
      <p:sp>
        <p:nvSpPr>
          <p:cNvPr id="403" name="Google Shape;403;p15"/>
          <p:cNvSpPr txBox="1">
            <a:spLocks noGrp="1"/>
          </p:cNvSpPr>
          <p:nvPr>
            <p:ph type="ctrTitle"/>
          </p:nvPr>
        </p:nvSpPr>
        <p:spPr>
          <a:xfrm>
            <a:off x="1722100" y="1315950"/>
            <a:ext cx="5756400" cy="770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4800" b="1">
                <a:solidFill>
                  <a:srgbClr val="FFFFFF"/>
                </a:solidFill>
                <a:latin typeface="Calibri"/>
                <a:ea typeface="Calibri"/>
                <a:cs typeface="Calibri"/>
                <a:sym typeface="Calibri"/>
              </a:rPr>
              <a:t>Thanks!</a:t>
            </a:r>
            <a:endParaRPr sz="4800" b="1">
              <a:solidFill>
                <a:srgbClr val="FFFFFF"/>
              </a:solidFill>
              <a:latin typeface="Calibri"/>
              <a:ea typeface="Calibri"/>
              <a:cs typeface="Calibri"/>
              <a:sym typeface="Calibri"/>
            </a:endParaRPr>
          </a:p>
        </p:txBody>
      </p:sp>
      <p:cxnSp>
        <p:nvCxnSpPr>
          <p:cNvPr id="404" name="Google Shape;404;p15"/>
          <p:cNvCxnSpPr/>
          <p:nvPr/>
        </p:nvCxnSpPr>
        <p:spPr>
          <a:xfrm>
            <a:off x="3811500" y="2279200"/>
            <a:ext cx="1521000" cy="0"/>
          </a:xfrm>
          <a:prstGeom prst="straightConnector1">
            <a:avLst/>
          </a:prstGeom>
          <a:noFill/>
          <a:ln w="38100" cap="flat" cmpd="sng">
            <a:solidFill>
              <a:srgbClr val="FF0000"/>
            </a:solidFill>
            <a:prstDash val="solid"/>
            <a:round/>
            <a:headEnd type="none" w="sm" len="sm"/>
            <a:tailEnd type="none" w="sm" len="sm"/>
          </a:ln>
        </p:spPr>
      </p:cxnSp>
      <p:pic>
        <p:nvPicPr>
          <p:cNvPr id="405" name="Google Shape;405;p15"/>
          <p:cNvPicPr preferRelativeResize="0"/>
          <p:nvPr/>
        </p:nvPicPr>
        <p:blipFill rotWithShape="1">
          <a:blip r:embed="rId4">
            <a:alphaModFix/>
          </a:blip>
          <a:srcRect/>
          <a:stretch/>
        </p:blipFill>
        <p:spPr>
          <a:xfrm>
            <a:off x="52075" y="4133210"/>
            <a:ext cx="1641725" cy="1010290"/>
          </a:xfrm>
          <a:prstGeom prst="rect">
            <a:avLst/>
          </a:prstGeom>
          <a:noFill/>
          <a:ln>
            <a:noFill/>
          </a:ln>
        </p:spPr>
      </p:pic>
      <p:pic>
        <p:nvPicPr>
          <p:cNvPr id="406" name="Google Shape;406;p15"/>
          <p:cNvPicPr preferRelativeResize="0"/>
          <p:nvPr/>
        </p:nvPicPr>
        <p:blipFill rotWithShape="1">
          <a:blip r:embed="rId5">
            <a:alphaModFix/>
          </a:blip>
          <a:srcRect/>
          <a:stretch/>
        </p:blipFill>
        <p:spPr>
          <a:xfrm>
            <a:off x="7082045" y="4085300"/>
            <a:ext cx="2003730" cy="1010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3"/>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Problem Statement</a:t>
            </a:r>
            <a:endParaRPr b="1"/>
          </a:p>
        </p:txBody>
      </p:sp>
      <p:sp>
        <p:nvSpPr>
          <p:cNvPr id="74" name="Google Shape;74;p3"/>
          <p:cNvSpPr txBox="1">
            <a:spLocks noGrp="1"/>
          </p:cNvSpPr>
          <p:nvPr>
            <p:ph type="body" idx="1"/>
          </p:nvPr>
        </p:nvSpPr>
        <p:spPr>
          <a:xfrm>
            <a:off x="353250" y="978225"/>
            <a:ext cx="8367300" cy="15288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0"/>
              </a:spcBef>
              <a:spcAft>
                <a:spcPts val="0"/>
              </a:spcAft>
              <a:buSzPts val="1800"/>
              <a:buChar char="●"/>
            </a:pPr>
            <a:r>
              <a:rPr lang="en" dirty="0"/>
              <a:t>Explore the factors leading to customers’ satisfaction and dissatisfaction.</a:t>
            </a:r>
            <a:endParaRPr dirty="0"/>
          </a:p>
          <a:p>
            <a:pPr marL="457200" lvl="0" indent="-342900" algn="just" rtl="0">
              <a:lnSpc>
                <a:spcPct val="115000"/>
              </a:lnSpc>
              <a:spcBef>
                <a:spcPts val="0"/>
              </a:spcBef>
              <a:spcAft>
                <a:spcPts val="0"/>
              </a:spcAft>
              <a:buSzPts val="1800"/>
              <a:buChar char="●"/>
            </a:pPr>
            <a:r>
              <a:rPr lang="en" dirty="0"/>
              <a:t>Build a recommender system to provide more related information for customers so that restaurants can attract more target customers.</a:t>
            </a:r>
            <a:endParaRPr dirty="0"/>
          </a:p>
          <a:p>
            <a:pPr marL="0" lvl="0" indent="0" algn="just" rtl="0">
              <a:lnSpc>
                <a:spcPct val="115000"/>
              </a:lnSpc>
              <a:spcBef>
                <a:spcPts val="0"/>
              </a:spcBef>
              <a:spcAft>
                <a:spcPts val="1600"/>
              </a:spcAft>
              <a:buSzPts val="1800"/>
              <a:buNone/>
            </a:pPr>
            <a:endParaRPr dirty="0"/>
          </a:p>
        </p:txBody>
      </p:sp>
      <p:pic>
        <p:nvPicPr>
          <p:cNvPr id="75" name="Google Shape;75;p3"/>
          <p:cNvPicPr preferRelativeResize="0"/>
          <p:nvPr/>
        </p:nvPicPr>
        <p:blipFill rotWithShape="1">
          <a:blip r:embed="rId3">
            <a:alphaModFix/>
          </a:blip>
          <a:srcRect/>
          <a:stretch/>
        </p:blipFill>
        <p:spPr>
          <a:xfrm>
            <a:off x="415175" y="2602350"/>
            <a:ext cx="2755807" cy="1836126"/>
          </a:xfrm>
          <a:prstGeom prst="rect">
            <a:avLst/>
          </a:prstGeom>
          <a:noFill/>
          <a:ln>
            <a:noFill/>
          </a:ln>
        </p:spPr>
      </p:pic>
      <p:pic>
        <p:nvPicPr>
          <p:cNvPr id="76" name="Google Shape;76;p3"/>
          <p:cNvPicPr preferRelativeResize="0"/>
          <p:nvPr/>
        </p:nvPicPr>
        <p:blipFill rotWithShape="1">
          <a:blip r:embed="rId4">
            <a:alphaModFix/>
          </a:blip>
          <a:srcRect/>
          <a:stretch/>
        </p:blipFill>
        <p:spPr>
          <a:xfrm>
            <a:off x="6272275" y="2602350"/>
            <a:ext cx="2448184" cy="1836125"/>
          </a:xfrm>
          <a:prstGeom prst="rect">
            <a:avLst/>
          </a:prstGeom>
          <a:noFill/>
          <a:ln>
            <a:noFill/>
          </a:ln>
        </p:spPr>
      </p:pic>
      <p:pic>
        <p:nvPicPr>
          <p:cNvPr id="77" name="Google Shape;77;p3"/>
          <p:cNvPicPr preferRelativeResize="0"/>
          <p:nvPr/>
        </p:nvPicPr>
        <p:blipFill rotWithShape="1">
          <a:blip r:embed="rId5">
            <a:alphaModFix/>
          </a:blip>
          <a:srcRect/>
          <a:stretch/>
        </p:blipFill>
        <p:spPr>
          <a:xfrm>
            <a:off x="2600025" y="2602350"/>
            <a:ext cx="3672251" cy="1836125"/>
          </a:xfrm>
          <a:prstGeom prst="rect">
            <a:avLst/>
          </a:prstGeom>
          <a:noFill/>
          <a:ln>
            <a:noFill/>
          </a:ln>
        </p:spPr>
      </p:pic>
      <p:sp>
        <p:nvSpPr>
          <p:cNvPr id="2" name="灯片编号占位符 1">
            <a:extLst>
              <a:ext uri="{FF2B5EF4-FFF2-40B4-BE49-F238E27FC236}">
                <a16:creationId xmlns:a16="http://schemas.microsoft.com/office/drawing/2014/main" id="{D00BED12-69B8-4098-9E8A-6BE7F26A62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Significance</a:t>
            </a:r>
            <a:endParaRPr b="1"/>
          </a:p>
        </p:txBody>
      </p:sp>
      <p:sp>
        <p:nvSpPr>
          <p:cNvPr id="83" name="Google Shape;83;p5"/>
          <p:cNvSpPr txBox="1">
            <a:spLocks noGrp="1"/>
          </p:cNvSpPr>
          <p:nvPr>
            <p:ph type="body" idx="1"/>
          </p:nvPr>
        </p:nvSpPr>
        <p:spPr>
          <a:xfrm>
            <a:off x="311700" y="1175300"/>
            <a:ext cx="8369400" cy="1396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Help users find their favorite restaurants.</a:t>
            </a:r>
            <a:endParaRPr/>
          </a:p>
          <a:p>
            <a:pPr marL="457200" lvl="0" indent="-342900" algn="l" rtl="0">
              <a:lnSpc>
                <a:spcPct val="115000"/>
              </a:lnSpc>
              <a:spcBef>
                <a:spcPts val="0"/>
              </a:spcBef>
              <a:spcAft>
                <a:spcPts val="0"/>
              </a:spcAft>
              <a:buSzPts val="1800"/>
              <a:buChar char="●"/>
            </a:pPr>
            <a:r>
              <a:rPr lang="en"/>
              <a:t>Help restaurant to find their advantages and disadvantages so that they can utilize and improve them to increase their sales.</a:t>
            </a:r>
            <a:endParaRPr/>
          </a:p>
          <a:p>
            <a:pPr marL="457200" lvl="0" indent="-342900" algn="l" rtl="0">
              <a:lnSpc>
                <a:spcPct val="115000"/>
              </a:lnSpc>
              <a:spcBef>
                <a:spcPts val="0"/>
              </a:spcBef>
              <a:spcAft>
                <a:spcPts val="0"/>
              </a:spcAft>
              <a:buSzPts val="1800"/>
              <a:buChar char="●"/>
            </a:pPr>
            <a:r>
              <a:rPr lang="en"/>
              <a:t>Increase the usage of Yelp in Phoenix.</a:t>
            </a:r>
            <a:endParaRPr/>
          </a:p>
        </p:txBody>
      </p:sp>
      <p:pic>
        <p:nvPicPr>
          <p:cNvPr id="84" name="Google Shape;84;p5"/>
          <p:cNvPicPr preferRelativeResize="0"/>
          <p:nvPr/>
        </p:nvPicPr>
        <p:blipFill rotWithShape="1">
          <a:blip r:embed="rId3">
            <a:alphaModFix/>
          </a:blip>
          <a:srcRect/>
          <a:stretch/>
        </p:blipFill>
        <p:spPr>
          <a:xfrm>
            <a:off x="4352450" y="2930600"/>
            <a:ext cx="4412449" cy="2224800"/>
          </a:xfrm>
          <a:prstGeom prst="rect">
            <a:avLst/>
          </a:prstGeom>
          <a:noFill/>
          <a:ln>
            <a:noFill/>
          </a:ln>
        </p:spPr>
      </p:pic>
      <p:pic>
        <p:nvPicPr>
          <p:cNvPr id="85" name="Google Shape;85;p5"/>
          <p:cNvPicPr preferRelativeResize="0"/>
          <p:nvPr/>
        </p:nvPicPr>
        <p:blipFill rotWithShape="1">
          <a:blip r:embed="rId4">
            <a:alphaModFix/>
          </a:blip>
          <a:srcRect/>
          <a:stretch/>
        </p:blipFill>
        <p:spPr>
          <a:xfrm>
            <a:off x="2866325" y="4271250"/>
            <a:ext cx="1791075" cy="872250"/>
          </a:xfrm>
          <a:prstGeom prst="rect">
            <a:avLst/>
          </a:prstGeom>
          <a:noFill/>
          <a:ln>
            <a:noFill/>
          </a:ln>
        </p:spPr>
      </p:pic>
      <p:pic>
        <p:nvPicPr>
          <p:cNvPr id="86" name="Google Shape;86;p5"/>
          <p:cNvPicPr preferRelativeResize="0"/>
          <p:nvPr/>
        </p:nvPicPr>
        <p:blipFill rotWithShape="1">
          <a:blip r:embed="rId5">
            <a:alphaModFix/>
          </a:blip>
          <a:srcRect/>
          <a:stretch/>
        </p:blipFill>
        <p:spPr>
          <a:xfrm>
            <a:off x="625150" y="3631400"/>
            <a:ext cx="2476500" cy="1524000"/>
          </a:xfrm>
          <a:prstGeom prst="rect">
            <a:avLst/>
          </a:prstGeom>
          <a:noFill/>
          <a:ln>
            <a:noFill/>
          </a:ln>
        </p:spPr>
      </p:pic>
      <p:sp>
        <p:nvSpPr>
          <p:cNvPr id="2" name="灯片编号占位符 1">
            <a:extLst>
              <a:ext uri="{FF2B5EF4-FFF2-40B4-BE49-F238E27FC236}">
                <a16:creationId xmlns:a16="http://schemas.microsoft.com/office/drawing/2014/main" id="{D2B881FD-F9C8-4BF1-8966-7D7630BA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2" name="Google Shape;92;p6"/>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Data Collection</a:t>
            </a:r>
            <a:endParaRPr b="1"/>
          </a:p>
        </p:txBody>
      </p:sp>
      <p:sp>
        <p:nvSpPr>
          <p:cNvPr id="93" name="Google Shape;93;p6"/>
          <p:cNvSpPr txBox="1">
            <a:spLocks noGrp="1"/>
          </p:cNvSpPr>
          <p:nvPr>
            <p:ph type="body" idx="1"/>
          </p:nvPr>
        </p:nvSpPr>
        <p:spPr>
          <a:xfrm>
            <a:off x="1750800" y="1093925"/>
            <a:ext cx="5642400" cy="505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a:solidFill>
                  <a:srgbClr val="A72A1E"/>
                </a:solidFill>
              </a:rPr>
              <a:t>Yelp Dataset:</a:t>
            </a:r>
            <a:r>
              <a:rPr lang="en"/>
              <a:t> </a:t>
            </a:r>
            <a:r>
              <a:rPr lang="en" u="sng">
                <a:solidFill>
                  <a:schemeClr val="hlink"/>
                </a:solidFill>
                <a:hlinkClick r:id="rId4"/>
              </a:rPr>
              <a:t>https://www.yelp.com/dataset/download</a:t>
            </a:r>
            <a:endParaRPr/>
          </a:p>
          <a:p>
            <a:pPr marL="0" lvl="0" indent="0" algn="ctr" rtl="0">
              <a:lnSpc>
                <a:spcPct val="115000"/>
              </a:lnSpc>
              <a:spcBef>
                <a:spcPts val="0"/>
              </a:spcBef>
              <a:spcAft>
                <a:spcPts val="1600"/>
              </a:spcAft>
              <a:buSzPts val="1800"/>
              <a:buNone/>
            </a:pPr>
            <a:endParaRPr/>
          </a:p>
        </p:txBody>
      </p:sp>
      <p:sp>
        <p:nvSpPr>
          <p:cNvPr id="2" name="灯片编号占位符 1">
            <a:extLst>
              <a:ext uri="{FF2B5EF4-FFF2-40B4-BE49-F238E27FC236}">
                <a16:creationId xmlns:a16="http://schemas.microsoft.com/office/drawing/2014/main" id="{3BB0015D-08A2-44F2-913E-96D5930524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7"/>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Data Description</a:t>
            </a:r>
            <a:endParaRPr b="1"/>
          </a:p>
        </p:txBody>
      </p:sp>
      <p:graphicFrame>
        <p:nvGraphicFramePr>
          <p:cNvPr id="99" name="Google Shape;99;p7"/>
          <p:cNvGraphicFramePr/>
          <p:nvPr/>
        </p:nvGraphicFramePr>
        <p:xfrm>
          <a:off x="412600" y="1078575"/>
          <a:ext cx="8319250" cy="3038500"/>
        </p:xfrm>
        <a:graphic>
          <a:graphicData uri="http://schemas.openxmlformats.org/drawingml/2006/table">
            <a:tbl>
              <a:tblPr>
                <a:noFill/>
                <a:tableStyleId>{375252FD-ED32-4AAB-BD19-F423D7FC601E}</a:tableStyleId>
              </a:tblPr>
              <a:tblGrid>
                <a:gridCol w="1182875">
                  <a:extLst>
                    <a:ext uri="{9D8B030D-6E8A-4147-A177-3AD203B41FA5}">
                      <a16:colId xmlns:a16="http://schemas.microsoft.com/office/drawing/2014/main" val="20000"/>
                    </a:ext>
                  </a:extLst>
                </a:gridCol>
                <a:gridCol w="965025">
                  <a:extLst>
                    <a:ext uri="{9D8B030D-6E8A-4147-A177-3AD203B41FA5}">
                      <a16:colId xmlns:a16="http://schemas.microsoft.com/office/drawing/2014/main" val="20001"/>
                    </a:ext>
                  </a:extLst>
                </a:gridCol>
                <a:gridCol w="806075">
                  <a:extLst>
                    <a:ext uri="{9D8B030D-6E8A-4147-A177-3AD203B41FA5}">
                      <a16:colId xmlns:a16="http://schemas.microsoft.com/office/drawing/2014/main" val="20002"/>
                    </a:ext>
                  </a:extLst>
                </a:gridCol>
                <a:gridCol w="5365275">
                  <a:extLst>
                    <a:ext uri="{9D8B030D-6E8A-4147-A177-3AD203B41FA5}">
                      <a16:colId xmlns:a16="http://schemas.microsoft.com/office/drawing/2014/main" val="20003"/>
                    </a:ext>
                  </a:extLst>
                </a:gridCol>
              </a:tblGrid>
              <a:tr h="482225">
                <a:tc>
                  <a:txBody>
                    <a:bodyPr/>
                    <a:lstStyle/>
                    <a:p>
                      <a:pPr marL="0" marR="0" lvl="0" indent="0" algn="ctr" rtl="0">
                        <a:lnSpc>
                          <a:spcPct val="100000"/>
                        </a:lnSpc>
                        <a:spcBef>
                          <a:spcPts val="0"/>
                        </a:spcBef>
                        <a:spcAft>
                          <a:spcPts val="0"/>
                        </a:spcAft>
                        <a:buClr>
                          <a:srgbClr val="000000"/>
                        </a:buClr>
                        <a:buSzPts val="1600"/>
                        <a:buFont typeface="Arial"/>
                        <a:buNone/>
                      </a:pPr>
                      <a:r>
                        <a:rPr lang="en" sz="1600" b="1" u="none" strike="noStrike" cap="none">
                          <a:solidFill>
                            <a:srgbClr val="FFFFFF"/>
                          </a:solidFill>
                        </a:rPr>
                        <a:t>Name</a:t>
                      </a:r>
                      <a:endParaRPr sz="1600" b="1" u="none" strike="noStrike" cap="none">
                        <a:solidFill>
                          <a:srgbClr val="FFFFFF"/>
                        </a:solidFill>
                      </a:endParaRPr>
                    </a:p>
                  </a:txBody>
                  <a:tcPr marL="91425" marR="91425" marT="91425" marB="91425" anchor="ctr">
                    <a:solidFill>
                      <a:srgbClr val="A72A1E"/>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 sz="1600" b="1" u="none" strike="noStrike" cap="none">
                          <a:solidFill>
                            <a:srgbClr val="FFFFFF"/>
                          </a:solidFill>
                        </a:rPr>
                        <a:t>Size</a:t>
                      </a:r>
                      <a:endParaRPr sz="1600" b="1" u="none" strike="noStrike" cap="none">
                        <a:solidFill>
                          <a:srgbClr val="FFFFFF"/>
                        </a:solidFill>
                      </a:endParaRPr>
                    </a:p>
                  </a:txBody>
                  <a:tcPr marL="91425" marR="91425" marT="91425" marB="91425" anchor="ctr">
                    <a:solidFill>
                      <a:srgbClr val="A72A1E"/>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 sz="1600" b="1" u="none" strike="noStrike" cap="none">
                          <a:solidFill>
                            <a:srgbClr val="FFFFFF"/>
                          </a:solidFill>
                        </a:rPr>
                        <a:t>Type</a:t>
                      </a:r>
                      <a:endParaRPr sz="1600" b="1" u="none" strike="noStrike" cap="none">
                        <a:solidFill>
                          <a:srgbClr val="FFFFFF"/>
                        </a:solidFill>
                      </a:endParaRPr>
                    </a:p>
                  </a:txBody>
                  <a:tcPr marL="91425" marR="91425" marT="91425" marB="91425" anchor="ctr">
                    <a:solidFill>
                      <a:srgbClr val="A72A1E"/>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 sz="1600" b="1" u="none" strike="noStrike" cap="none">
                          <a:solidFill>
                            <a:srgbClr val="FFFFFF"/>
                          </a:solidFill>
                        </a:rPr>
                        <a:t>Description</a:t>
                      </a:r>
                      <a:endParaRPr sz="1600" b="1" u="none" strike="noStrike" cap="none">
                        <a:solidFill>
                          <a:srgbClr val="FFFFFF"/>
                        </a:solidFill>
                      </a:endParaRPr>
                    </a:p>
                  </a:txBody>
                  <a:tcPr marL="91425" marR="91425" marT="91425" marB="91425" anchor="ctr">
                    <a:solidFill>
                      <a:srgbClr val="A72A1E"/>
                    </a:solidFill>
                  </a:tcPr>
                </a:tc>
                <a:extLst>
                  <a:ext uri="{0D108BD9-81ED-4DB2-BD59-A6C34878D82A}">
                    <a16:rowId xmlns:a16="http://schemas.microsoft.com/office/drawing/2014/main" val="10000"/>
                  </a:ext>
                </a:extLst>
              </a:tr>
              <a:tr h="759625">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t>Business</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t>131MB</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t>JSON</a:t>
                      </a:r>
                      <a:endParaRPr sz="16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a:t>Contains business data including location data, attributes, and categories.</a:t>
                      </a:r>
                      <a:endParaRPr sz="1600" u="none" strike="noStrike" cap="none"/>
                    </a:p>
                  </a:txBody>
                  <a:tcPr marL="91425" marR="91425" marT="91425" marB="91425" anchor="ctr"/>
                </a:tc>
                <a:extLst>
                  <a:ext uri="{0D108BD9-81ED-4DB2-BD59-A6C34878D82A}">
                    <a16:rowId xmlns:a16="http://schemas.microsoft.com/office/drawing/2014/main" val="10001"/>
                  </a:ext>
                </a:extLst>
              </a:tr>
              <a:tr h="1037025">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t>Review</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t>4.97GB</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t>JSON</a:t>
                      </a:r>
                      <a:endParaRPr sz="16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a:t>Contains full review text data including the user_id that wrote the review and the business_id the review is written for.</a:t>
                      </a:r>
                      <a:endParaRPr sz="1600" u="none" strike="noStrike" cap="none"/>
                    </a:p>
                  </a:txBody>
                  <a:tcPr marL="91425" marR="91425" marT="91425" marB="91425" anchor="ctr"/>
                </a:tc>
                <a:extLst>
                  <a:ext uri="{0D108BD9-81ED-4DB2-BD59-A6C34878D82A}">
                    <a16:rowId xmlns:a16="http://schemas.microsoft.com/office/drawing/2014/main" val="10002"/>
                  </a:ext>
                </a:extLst>
              </a:tr>
              <a:tr h="759625">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t>User</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t>2.31GB</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t>JSON</a:t>
                      </a:r>
                      <a:endParaRPr sz="16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a:t>User data including the user's friend mapping and all the metadata associated with the user.</a:t>
                      </a:r>
                      <a:endParaRPr sz="1600" u="none" strike="noStrike" cap="none"/>
                    </a:p>
                  </a:txBody>
                  <a:tcPr marL="91425" marR="91425" marT="91425" marB="91425" anchor="ctr"/>
                </a:tc>
                <a:extLst>
                  <a:ext uri="{0D108BD9-81ED-4DB2-BD59-A6C34878D82A}">
                    <a16:rowId xmlns:a16="http://schemas.microsoft.com/office/drawing/2014/main" val="10003"/>
                  </a:ext>
                </a:extLst>
              </a:tr>
            </a:tbl>
          </a:graphicData>
        </a:graphic>
      </p:graphicFrame>
      <p:sp>
        <p:nvSpPr>
          <p:cNvPr id="2" name="灯片编号占位符 1">
            <a:extLst>
              <a:ext uri="{FF2B5EF4-FFF2-40B4-BE49-F238E27FC236}">
                <a16:creationId xmlns:a16="http://schemas.microsoft.com/office/drawing/2014/main" id="{00EAE998-39FD-4211-8CF7-3105ABA88F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Methodology - Overall</a:t>
            </a:r>
            <a:endParaRPr b="1"/>
          </a:p>
        </p:txBody>
      </p:sp>
      <p:grpSp>
        <p:nvGrpSpPr>
          <p:cNvPr id="105" name="Google Shape;105;p8"/>
          <p:cNvGrpSpPr/>
          <p:nvPr/>
        </p:nvGrpSpPr>
        <p:grpSpPr>
          <a:xfrm>
            <a:off x="186302" y="1120304"/>
            <a:ext cx="1903006" cy="3217636"/>
            <a:chOff x="0" y="1189989"/>
            <a:chExt cx="2214600" cy="3217636"/>
          </a:xfrm>
        </p:grpSpPr>
        <p:sp>
          <p:nvSpPr>
            <p:cNvPr id="106" name="Google Shape;106;p8"/>
            <p:cNvSpPr/>
            <p:nvPr/>
          </p:nvSpPr>
          <p:spPr>
            <a:xfrm>
              <a:off x="0" y="1189989"/>
              <a:ext cx="22146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a:ea typeface="Roboto"/>
                  <a:cs typeface="Roboto"/>
                  <a:sym typeface="Roboto"/>
                </a:rPr>
                <a:t>Data Collection</a:t>
              </a:r>
              <a:endParaRPr>
                <a:solidFill>
                  <a:srgbClr val="FFFFFF"/>
                </a:solidFill>
                <a:latin typeface="Roboto"/>
                <a:ea typeface="Roboto"/>
                <a:cs typeface="Roboto"/>
                <a:sym typeface="Roboto"/>
              </a:endParaRPr>
            </a:p>
          </p:txBody>
        </p:sp>
        <p:sp>
          <p:nvSpPr>
            <p:cNvPr id="107" name="Google Shape;107;p8"/>
            <p:cNvSpPr txBox="1"/>
            <p:nvPr/>
          </p:nvSpPr>
          <p:spPr>
            <a:xfrm>
              <a:off x="2950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oboto"/>
                <a:ea typeface="Roboto"/>
                <a:cs typeface="Roboto"/>
                <a:sym typeface="Roboto"/>
              </a:endParaRPr>
            </a:p>
          </p:txBody>
        </p:sp>
      </p:grpSp>
      <p:grpSp>
        <p:nvGrpSpPr>
          <p:cNvPr id="108" name="Google Shape;108;p8"/>
          <p:cNvGrpSpPr/>
          <p:nvPr/>
        </p:nvGrpSpPr>
        <p:grpSpPr>
          <a:xfrm>
            <a:off x="1712713" y="1120075"/>
            <a:ext cx="2064000" cy="3217850"/>
            <a:chOff x="1838325" y="1189775"/>
            <a:chExt cx="2064000" cy="3217850"/>
          </a:xfrm>
        </p:grpSpPr>
        <p:sp>
          <p:nvSpPr>
            <p:cNvPr id="109" name="Google Shape;109;p8"/>
            <p:cNvSpPr/>
            <p:nvPr/>
          </p:nvSpPr>
          <p:spPr>
            <a:xfrm>
              <a:off x="1838325" y="1189775"/>
              <a:ext cx="2064000" cy="669000"/>
            </a:xfrm>
            <a:prstGeom prst="chevron">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a:ea typeface="Roboto"/>
                  <a:cs typeface="Roboto"/>
                  <a:sym typeface="Roboto"/>
                </a:rPr>
                <a:t>Descriptive Stats &amp; Data Preprocessing</a:t>
              </a:r>
              <a:endParaRPr>
                <a:solidFill>
                  <a:srgbClr val="FFFFFF"/>
                </a:solidFill>
                <a:latin typeface="Roboto"/>
                <a:ea typeface="Roboto"/>
                <a:cs typeface="Roboto"/>
                <a:sym typeface="Roboto"/>
              </a:endParaRPr>
            </a:p>
          </p:txBody>
        </p:sp>
        <p:sp>
          <p:nvSpPr>
            <p:cNvPr id="110" name="Google Shape;110;p8"/>
            <p:cNvSpPr txBox="1"/>
            <p:nvPr/>
          </p:nvSpPr>
          <p:spPr>
            <a:xfrm>
              <a:off x="20172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oboto"/>
                <a:ea typeface="Roboto"/>
                <a:cs typeface="Roboto"/>
                <a:sym typeface="Roboto"/>
              </a:endParaRPr>
            </a:p>
          </p:txBody>
        </p:sp>
      </p:grpSp>
      <p:grpSp>
        <p:nvGrpSpPr>
          <p:cNvPr id="111" name="Google Shape;111;p8"/>
          <p:cNvGrpSpPr/>
          <p:nvPr/>
        </p:nvGrpSpPr>
        <p:grpSpPr>
          <a:xfrm>
            <a:off x="3438363" y="1120075"/>
            <a:ext cx="2242123" cy="3217850"/>
            <a:chOff x="3516750" y="1189775"/>
            <a:chExt cx="2064000" cy="3217850"/>
          </a:xfrm>
        </p:grpSpPr>
        <p:sp>
          <p:nvSpPr>
            <p:cNvPr id="112" name="Google Shape;112;p8"/>
            <p:cNvSpPr/>
            <p:nvPr/>
          </p:nvSpPr>
          <p:spPr>
            <a:xfrm>
              <a:off x="3516750" y="1189775"/>
              <a:ext cx="20640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Variables Selection</a:t>
              </a:r>
              <a:endParaRPr>
                <a:solidFill>
                  <a:srgbClr val="FFFFFF"/>
                </a:solidFill>
                <a:latin typeface="Roboto"/>
                <a:ea typeface="Roboto"/>
                <a:cs typeface="Roboto"/>
                <a:sym typeface="Roboto"/>
              </a:endParaRPr>
            </a:p>
          </p:txBody>
        </p:sp>
        <p:sp>
          <p:nvSpPr>
            <p:cNvPr id="113" name="Google Shape;113;p8"/>
            <p:cNvSpPr txBox="1"/>
            <p:nvPr/>
          </p:nvSpPr>
          <p:spPr>
            <a:xfrm>
              <a:off x="37394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oboto"/>
                <a:ea typeface="Roboto"/>
                <a:cs typeface="Roboto"/>
                <a:sym typeface="Roboto"/>
              </a:endParaRPr>
            </a:p>
          </p:txBody>
        </p:sp>
      </p:grpSp>
      <p:grpSp>
        <p:nvGrpSpPr>
          <p:cNvPr id="114" name="Google Shape;114;p8"/>
          <p:cNvGrpSpPr/>
          <p:nvPr/>
        </p:nvGrpSpPr>
        <p:grpSpPr>
          <a:xfrm>
            <a:off x="6977012" y="1120075"/>
            <a:ext cx="2064000" cy="3217850"/>
            <a:chOff x="6874025" y="1189775"/>
            <a:chExt cx="2064000" cy="3217850"/>
          </a:xfrm>
        </p:grpSpPr>
        <p:sp>
          <p:nvSpPr>
            <p:cNvPr id="115" name="Google Shape;115;p8"/>
            <p:cNvSpPr/>
            <p:nvPr/>
          </p:nvSpPr>
          <p:spPr>
            <a:xfrm>
              <a:off x="6874025" y="1189775"/>
              <a:ext cx="2064000" cy="6690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a:ea typeface="Roboto"/>
                  <a:cs typeface="Roboto"/>
                  <a:sym typeface="Roboto"/>
                </a:rPr>
                <a:t>Evaluation</a:t>
              </a:r>
              <a:endParaRPr>
                <a:solidFill>
                  <a:srgbClr val="FFFFFF"/>
                </a:solidFill>
                <a:latin typeface="Roboto"/>
                <a:ea typeface="Roboto"/>
                <a:cs typeface="Roboto"/>
                <a:sym typeface="Roboto"/>
              </a:endParaRPr>
            </a:p>
          </p:txBody>
        </p:sp>
        <p:sp>
          <p:nvSpPr>
            <p:cNvPr id="116" name="Google Shape;116;p8"/>
            <p:cNvSpPr txBox="1"/>
            <p:nvPr/>
          </p:nvSpPr>
          <p:spPr>
            <a:xfrm>
              <a:off x="71838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oboto"/>
                <a:ea typeface="Roboto"/>
                <a:cs typeface="Roboto"/>
                <a:sym typeface="Roboto"/>
              </a:endParaRPr>
            </a:p>
          </p:txBody>
        </p:sp>
      </p:grpSp>
      <p:grpSp>
        <p:nvGrpSpPr>
          <p:cNvPr id="117" name="Google Shape;117;p8"/>
          <p:cNvGrpSpPr/>
          <p:nvPr/>
        </p:nvGrpSpPr>
        <p:grpSpPr>
          <a:xfrm>
            <a:off x="5298338" y="1120075"/>
            <a:ext cx="2064000" cy="3217850"/>
            <a:chOff x="5195350" y="1189775"/>
            <a:chExt cx="2064000" cy="3217850"/>
          </a:xfrm>
        </p:grpSpPr>
        <p:sp>
          <p:nvSpPr>
            <p:cNvPr id="118" name="Google Shape;118;p8"/>
            <p:cNvSpPr/>
            <p:nvPr/>
          </p:nvSpPr>
          <p:spPr>
            <a:xfrm>
              <a:off x="5195350" y="1189775"/>
              <a:ext cx="2064000" cy="669000"/>
            </a:xfrm>
            <a:prstGeom prst="chevron">
              <a:avLst>
                <a:gd name="adj" fmla="val 50000"/>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a:ea typeface="Roboto"/>
                  <a:cs typeface="Roboto"/>
                  <a:sym typeface="Roboto"/>
                </a:rPr>
                <a:t>Model Building</a:t>
              </a:r>
              <a:endParaRPr>
                <a:solidFill>
                  <a:srgbClr val="FFFFFF"/>
                </a:solidFill>
                <a:latin typeface="Roboto"/>
                <a:ea typeface="Roboto"/>
                <a:cs typeface="Roboto"/>
                <a:sym typeface="Roboto"/>
              </a:endParaRPr>
            </a:p>
          </p:txBody>
        </p:sp>
        <p:sp>
          <p:nvSpPr>
            <p:cNvPr id="119" name="Google Shape;119;p8"/>
            <p:cNvSpPr txBox="1"/>
            <p:nvPr/>
          </p:nvSpPr>
          <p:spPr>
            <a:xfrm>
              <a:off x="54616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oboto"/>
                <a:ea typeface="Roboto"/>
                <a:cs typeface="Roboto"/>
                <a:sym typeface="Roboto"/>
              </a:endParaRPr>
            </a:p>
          </p:txBody>
        </p:sp>
      </p:grpSp>
      <p:pic>
        <p:nvPicPr>
          <p:cNvPr id="120" name="Google Shape;120;p8"/>
          <p:cNvPicPr preferRelativeResize="0"/>
          <p:nvPr/>
        </p:nvPicPr>
        <p:blipFill rotWithShape="1">
          <a:blip r:embed="rId3">
            <a:alphaModFix/>
          </a:blip>
          <a:srcRect l="31961" t="15675" r="32119" b="16200"/>
          <a:stretch/>
        </p:blipFill>
        <p:spPr>
          <a:xfrm>
            <a:off x="393800" y="2362700"/>
            <a:ext cx="1331301" cy="1286025"/>
          </a:xfrm>
          <a:prstGeom prst="rect">
            <a:avLst/>
          </a:prstGeom>
          <a:noFill/>
          <a:ln>
            <a:noFill/>
          </a:ln>
        </p:spPr>
      </p:pic>
      <p:pic>
        <p:nvPicPr>
          <p:cNvPr id="121" name="Google Shape;121;p8"/>
          <p:cNvPicPr preferRelativeResize="0"/>
          <p:nvPr/>
        </p:nvPicPr>
        <p:blipFill rotWithShape="1">
          <a:blip r:embed="rId4">
            <a:alphaModFix/>
          </a:blip>
          <a:srcRect l="57193" t="36301" b="23484"/>
          <a:stretch/>
        </p:blipFill>
        <p:spPr>
          <a:xfrm>
            <a:off x="3079099" y="2118725"/>
            <a:ext cx="1595100" cy="906050"/>
          </a:xfrm>
          <a:prstGeom prst="rect">
            <a:avLst/>
          </a:prstGeom>
          <a:noFill/>
          <a:ln>
            <a:noFill/>
          </a:ln>
        </p:spPr>
      </p:pic>
      <p:pic>
        <p:nvPicPr>
          <p:cNvPr id="122" name="Google Shape;122;p8"/>
          <p:cNvPicPr preferRelativeResize="0"/>
          <p:nvPr/>
        </p:nvPicPr>
        <p:blipFill>
          <a:blip r:embed="rId5">
            <a:alphaModFix/>
          </a:blip>
          <a:stretch>
            <a:fillRect/>
          </a:stretch>
        </p:blipFill>
        <p:spPr>
          <a:xfrm>
            <a:off x="2466700" y="3261713"/>
            <a:ext cx="1466976" cy="632525"/>
          </a:xfrm>
          <a:prstGeom prst="rect">
            <a:avLst/>
          </a:prstGeom>
          <a:noFill/>
          <a:ln>
            <a:noFill/>
          </a:ln>
        </p:spPr>
      </p:pic>
      <p:pic>
        <p:nvPicPr>
          <p:cNvPr id="123" name="Google Shape;123;p8"/>
          <p:cNvPicPr preferRelativeResize="0"/>
          <p:nvPr/>
        </p:nvPicPr>
        <p:blipFill rotWithShape="1">
          <a:blip r:embed="rId6">
            <a:alphaModFix/>
          </a:blip>
          <a:srcRect/>
          <a:stretch/>
        </p:blipFill>
        <p:spPr>
          <a:xfrm>
            <a:off x="6175738" y="2922900"/>
            <a:ext cx="1595100" cy="1310192"/>
          </a:xfrm>
          <a:prstGeom prst="rect">
            <a:avLst/>
          </a:prstGeom>
          <a:noFill/>
          <a:ln>
            <a:noFill/>
          </a:ln>
        </p:spPr>
      </p:pic>
      <p:pic>
        <p:nvPicPr>
          <p:cNvPr id="124" name="Google Shape;124;p8"/>
          <p:cNvPicPr preferRelativeResize="0"/>
          <p:nvPr/>
        </p:nvPicPr>
        <p:blipFill rotWithShape="1">
          <a:blip r:embed="rId7">
            <a:alphaModFix/>
          </a:blip>
          <a:srcRect b="15511"/>
          <a:stretch/>
        </p:blipFill>
        <p:spPr>
          <a:xfrm>
            <a:off x="6327850" y="2032075"/>
            <a:ext cx="2051683" cy="632525"/>
          </a:xfrm>
          <a:prstGeom prst="rect">
            <a:avLst/>
          </a:prstGeom>
          <a:noFill/>
          <a:ln>
            <a:noFill/>
          </a:ln>
        </p:spPr>
      </p:pic>
      <p:pic>
        <p:nvPicPr>
          <p:cNvPr id="125" name="Google Shape;125;p8"/>
          <p:cNvPicPr preferRelativeResize="0"/>
          <p:nvPr/>
        </p:nvPicPr>
        <p:blipFill rotWithShape="1">
          <a:blip r:embed="rId4">
            <a:alphaModFix/>
          </a:blip>
          <a:srcRect t="55122" r="57193"/>
          <a:stretch/>
        </p:blipFill>
        <p:spPr>
          <a:xfrm>
            <a:off x="4687675" y="1948275"/>
            <a:ext cx="1429349" cy="906050"/>
          </a:xfrm>
          <a:prstGeom prst="rect">
            <a:avLst/>
          </a:prstGeom>
          <a:noFill/>
          <a:ln>
            <a:noFill/>
          </a:ln>
        </p:spPr>
      </p:pic>
      <p:pic>
        <p:nvPicPr>
          <p:cNvPr id="126" name="Google Shape;126;p8"/>
          <p:cNvPicPr preferRelativeResize="0"/>
          <p:nvPr/>
        </p:nvPicPr>
        <p:blipFill>
          <a:blip r:embed="rId8">
            <a:alphaModFix/>
          </a:blip>
          <a:stretch>
            <a:fillRect/>
          </a:stretch>
        </p:blipFill>
        <p:spPr>
          <a:xfrm>
            <a:off x="4572000" y="3069100"/>
            <a:ext cx="808475" cy="808475"/>
          </a:xfrm>
          <a:prstGeom prst="rect">
            <a:avLst/>
          </a:prstGeom>
          <a:noFill/>
          <a:ln>
            <a:noFill/>
          </a:ln>
        </p:spPr>
      </p:pic>
      <p:pic>
        <p:nvPicPr>
          <p:cNvPr id="127" name="Google Shape;127;p8"/>
          <p:cNvPicPr preferRelativeResize="0"/>
          <p:nvPr/>
        </p:nvPicPr>
        <p:blipFill>
          <a:blip r:embed="rId9">
            <a:alphaModFix/>
          </a:blip>
          <a:stretch>
            <a:fillRect/>
          </a:stretch>
        </p:blipFill>
        <p:spPr>
          <a:xfrm>
            <a:off x="2084375" y="2074387"/>
            <a:ext cx="994713" cy="994713"/>
          </a:xfrm>
          <a:prstGeom prst="rect">
            <a:avLst/>
          </a:prstGeom>
          <a:noFill/>
          <a:ln>
            <a:noFill/>
          </a:ln>
        </p:spPr>
      </p:pic>
      <p:sp>
        <p:nvSpPr>
          <p:cNvPr id="2" name="灯片编号占位符 1">
            <a:extLst>
              <a:ext uri="{FF2B5EF4-FFF2-40B4-BE49-F238E27FC236}">
                <a16:creationId xmlns:a16="http://schemas.microsoft.com/office/drawing/2014/main" id="{D86BE20B-57BE-471F-BFDC-503B5CD2E3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7459d84b30_0_18"/>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Descriptive Stats</a:t>
            </a:r>
            <a:endParaRPr b="1"/>
          </a:p>
        </p:txBody>
      </p:sp>
      <p:pic>
        <p:nvPicPr>
          <p:cNvPr id="133" name="Google Shape;133;g7459d84b30_0_18"/>
          <p:cNvPicPr preferRelativeResize="0"/>
          <p:nvPr/>
        </p:nvPicPr>
        <p:blipFill>
          <a:blip r:embed="rId3">
            <a:alphaModFix/>
          </a:blip>
          <a:stretch>
            <a:fillRect/>
          </a:stretch>
        </p:blipFill>
        <p:spPr>
          <a:xfrm>
            <a:off x="470801" y="752850"/>
            <a:ext cx="8164901" cy="4163900"/>
          </a:xfrm>
          <a:prstGeom prst="rect">
            <a:avLst/>
          </a:prstGeom>
          <a:noFill/>
          <a:ln>
            <a:noFill/>
          </a:ln>
        </p:spPr>
      </p:pic>
      <p:sp>
        <p:nvSpPr>
          <p:cNvPr id="2" name="灯片编号占位符 1">
            <a:extLst>
              <a:ext uri="{FF2B5EF4-FFF2-40B4-BE49-F238E27FC236}">
                <a16:creationId xmlns:a16="http://schemas.microsoft.com/office/drawing/2014/main" id="{DEFEAD0B-F3E3-42D4-BBA4-057395D48C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745b23b113_0_1"/>
          <p:cNvSpPr/>
          <p:nvPr/>
        </p:nvSpPr>
        <p:spPr>
          <a:xfrm>
            <a:off x="6634731" y="3420660"/>
            <a:ext cx="2008677" cy="962648"/>
          </a:xfrm>
          <a:prstGeom prst="roundRect">
            <a:avLst>
              <a:gd name="adj" fmla="val 4485"/>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39" name="Google Shape;139;g745b23b113_0_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Data Preprocessing</a:t>
            </a:r>
            <a:endParaRPr b="1"/>
          </a:p>
        </p:txBody>
      </p:sp>
      <p:grpSp>
        <p:nvGrpSpPr>
          <p:cNvPr id="140" name="Google Shape;140;g745b23b113_0_1"/>
          <p:cNvGrpSpPr/>
          <p:nvPr/>
        </p:nvGrpSpPr>
        <p:grpSpPr>
          <a:xfrm>
            <a:off x="1825244" y="3420660"/>
            <a:ext cx="2008677" cy="962648"/>
            <a:chOff x="2114740" y="3070640"/>
            <a:chExt cx="1712700" cy="703500"/>
          </a:xfrm>
        </p:grpSpPr>
        <p:sp>
          <p:nvSpPr>
            <p:cNvPr id="141" name="Google Shape;141;g745b23b113_0_1"/>
            <p:cNvSpPr/>
            <p:nvPr/>
          </p:nvSpPr>
          <p:spPr>
            <a:xfrm>
              <a:off x="2114740" y="3070640"/>
              <a:ext cx="1712700" cy="703500"/>
            </a:xfrm>
            <a:prstGeom prst="roundRect">
              <a:avLst>
                <a:gd name="adj" fmla="val 4485"/>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42" name="Google Shape;142;g745b23b113_0_1"/>
            <p:cNvSpPr txBox="1"/>
            <p:nvPr/>
          </p:nvSpPr>
          <p:spPr>
            <a:xfrm>
              <a:off x="2158990" y="3107840"/>
              <a:ext cx="1624200" cy="624600"/>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t>Select Businesses with the Restaurant Category</a:t>
              </a:r>
              <a:endParaRPr/>
            </a:p>
          </p:txBody>
        </p:sp>
      </p:grpSp>
      <p:sp>
        <p:nvSpPr>
          <p:cNvPr id="143" name="Google Shape;143;g745b23b113_0_1"/>
          <p:cNvSpPr/>
          <p:nvPr/>
        </p:nvSpPr>
        <p:spPr>
          <a:xfrm rot="1138121" flipH="1">
            <a:off x="6373107" y="2616457"/>
            <a:ext cx="1328581" cy="78371"/>
          </a:xfrm>
          <a:prstGeom prst="roundRect">
            <a:avLst>
              <a:gd name="adj" fmla="val 50000"/>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4" name="Google Shape;144;g745b23b113_0_1"/>
          <p:cNvSpPr/>
          <p:nvPr/>
        </p:nvSpPr>
        <p:spPr>
          <a:xfrm rot="-1138121">
            <a:off x="5169040" y="2616457"/>
            <a:ext cx="1328581" cy="78371"/>
          </a:xfrm>
          <a:prstGeom prst="roundRect">
            <a:avLst>
              <a:gd name="adj" fmla="val 50000"/>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5" name="Google Shape;145;g745b23b113_0_1"/>
          <p:cNvSpPr/>
          <p:nvPr/>
        </p:nvSpPr>
        <p:spPr>
          <a:xfrm rot="1138121" flipH="1">
            <a:off x="3960287" y="2616457"/>
            <a:ext cx="1328581" cy="78371"/>
          </a:xfrm>
          <a:prstGeom prst="roundRect">
            <a:avLst>
              <a:gd name="adj" fmla="val 50000"/>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6" name="Google Shape;146;g745b23b113_0_1"/>
          <p:cNvSpPr/>
          <p:nvPr/>
        </p:nvSpPr>
        <p:spPr>
          <a:xfrm rot="-1138121">
            <a:off x="2761060" y="2616457"/>
            <a:ext cx="1328581" cy="78371"/>
          </a:xfrm>
          <a:prstGeom prst="roundRect">
            <a:avLst>
              <a:gd name="adj" fmla="val 50000"/>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7" name="Google Shape;147;g745b23b113_0_1"/>
          <p:cNvSpPr/>
          <p:nvPr/>
        </p:nvSpPr>
        <p:spPr>
          <a:xfrm rot="1138121" flipH="1">
            <a:off x="1552294" y="2616457"/>
            <a:ext cx="1328581" cy="78371"/>
          </a:xfrm>
          <a:prstGeom prst="roundRect">
            <a:avLst>
              <a:gd name="adj" fmla="val 50000"/>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8" name="Google Shape;148;g745b23b113_0_1"/>
          <p:cNvSpPr/>
          <p:nvPr/>
        </p:nvSpPr>
        <p:spPr>
          <a:xfrm rot="-1138121">
            <a:off x="353067" y="2616457"/>
            <a:ext cx="1328581" cy="78371"/>
          </a:xfrm>
          <a:prstGeom prst="roundRect">
            <a:avLst>
              <a:gd name="adj" fmla="val 50000"/>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grpSp>
        <p:nvGrpSpPr>
          <p:cNvPr id="149" name="Google Shape;149;g745b23b113_0_1"/>
          <p:cNvGrpSpPr/>
          <p:nvPr/>
        </p:nvGrpSpPr>
        <p:grpSpPr>
          <a:xfrm>
            <a:off x="4229979" y="2699235"/>
            <a:ext cx="2008677" cy="1684072"/>
            <a:chOff x="4165140" y="2543425"/>
            <a:chExt cx="1712700" cy="1230715"/>
          </a:xfrm>
        </p:grpSpPr>
        <p:sp>
          <p:nvSpPr>
            <p:cNvPr id="150" name="Google Shape;150;g745b23b113_0_1"/>
            <p:cNvSpPr/>
            <p:nvPr/>
          </p:nvSpPr>
          <p:spPr>
            <a:xfrm rot="-1789476">
              <a:off x="4941257" y="2572699"/>
              <a:ext cx="160451" cy="160451"/>
            </a:xfrm>
            <a:prstGeom prst="ellipse">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51" name="Google Shape;151;g745b23b113_0_1"/>
            <p:cNvSpPr txBox="1"/>
            <p:nvPr/>
          </p:nvSpPr>
          <p:spPr>
            <a:xfrm>
              <a:off x="4665129" y="2737212"/>
              <a:ext cx="696900" cy="276000"/>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Roboto"/>
                  <a:ea typeface="Roboto"/>
                  <a:cs typeface="Roboto"/>
                  <a:sym typeface="Roboto"/>
                </a:rPr>
                <a:t>Step 4</a:t>
              </a:r>
              <a:endParaRPr>
                <a:latin typeface="Roboto"/>
                <a:ea typeface="Roboto"/>
                <a:cs typeface="Roboto"/>
                <a:sym typeface="Roboto"/>
              </a:endParaRPr>
            </a:p>
          </p:txBody>
        </p:sp>
        <p:sp>
          <p:nvSpPr>
            <p:cNvPr id="152" name="Google Shape;152;g745b23b113_0_1"/>
            <p:cNvSpPr/>
            <p:nvPr/>
          </p:nvSpPr>
          <p:spPr>
            <a:xfrm>
              <a:off x="4165140" y="3070640"/>
              <a:ext cx="1712700" cy="703500"/>
            </a:xfrm>
            <a:prstGeom prst="roundRect">
              <a:avLst>
                <a:gd name="adj" fmla="val 4485"/>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53" name="Google Shape;153;g745b23b113_0_1"/>
            <p:cNvSpPr txBox="1"/>
            <p:nvPr/>
          </p:nvSpPr>
          <p:spPr>
            <a:xfrm>
              <a:off x="4209390" y="3107840"/>
              <a:ext cx="1624200" cy="624600"/>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Roboto"/>
                  <a:ea typeface="Roboto"/>
                  <a:cs typeface="Roboto"/>
                  <a:sym typeface="Roboto"/>
                </a:rPr>
                <a:t>Select Phoenix as Target City</a:t>
              </a:r>
              <a:endParaRPr/>
            </a:p>
          </p:txBody>
        </p:sp>
        <p:sp>
          <p:nvSpPr>
            <p:cNvPr id="154" name="Google Shape;154;g745b23b113_0_1"/>
            <p:cNvSpPr/>
            <p:nvPr/>
          </p:nvSpPr>
          <p:spPr>
            <a:xfrm>
              <a:off x="4976490" y="3005991"/>
              <a:ext cx="90000" cy="67500"/>
            </a:xfrm>
            <a:prstGeom prst="triangle">
              <a:avLst>
                <a:gd name="adj" fmla="val 50000"/>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grpSp>
      <p:grpSp>
        <p:nvGrpSpPr>
          <p:cNvPr id="155" name="Google Shape;155;g745b23b113_0_1"/>
          <p:cNvGrpSpPr/>
          <p:nvPr/>
        </p:nvGrpSpPr>
        <p:grpSpPr>
          <a:xfrm>
            <a:off x="5432763" y="890449"/>
            <a:ext cx="2008677" cy="1706019"/>
            <a:chOff x="5201245" y="1221570"/>
            <a:chExt cx="1712700" cy="1246754"/>
          </a:xfrm>
        </p:grpSpPr>
        <p:sp>
          <p:nvSpPr>
            <p:cNvPr id="156" name="Google Shape;156;g745b23b113_0_1"/>
            <p:cNvSpPr/>
            <p:nvPr/>
          </p:nvSpPr>
          <p:spPr>
            <a:xfrm rot="-1789476">
              <a:off x="5977648" y="2278597"/>
              <a:ext cx="160451" cy="160451"/>
            </a:xfrm>
            <a:prstGeom prst="ellipse">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57" name="Google Shape;157;g745b23b113_0_1"/>
            <p:cNvSpPr txBox="1"/>
            <p:nvPr/>
          </p:nvSpPr>
          <p:spPr>
            <a:xfrm>
              <a:off x="5721781" y="1986924"/>
              <a:ext cx="696900" cy="276000"/>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Roboto"/>
                  <a:ea typeface="Roboto"/>
                  <a:cs typeface="Roboto"/>
                  <a:sym typeface="Roboto"/>
                </a:rPr>
                <a:t>Step 5</a:t>
              </a:r>
              <a:endParaRPr>
                <a:latin typeface="Roboto"/>
                <a:ea typeface="Roboto"/>
                <a:cs typeface="Roboto"/>
                <a:sym typeface="Roboto"/>
              </a:endParaRPr>
            </a:p>
          </p:txBody>
        </p:sp>
        <p:sp>
          <p:nvSpPr>
            <p:cNvPr id="158" name="Google Shape;158;g745b23b113_0_1"/>
            <p:cNvSpPr/>
            <p:nvPr/>
          </p:nvSpPr>
          <p:spPr>
            <a:xfrm>
              <a:off x="5201245" y="1221570"/>
              <a:ext cx="1712700" cy="703500"/>
            </a:xfrm>
            <a:prstGeom prst="roundRect">
              <a:avLst>
                <a:gd name="adj" fmla="val 4485"/>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59" name="Google Shape;159;g745b23b113_0_1"/>
            <p:cNvSpPr/>
            <p:nvPr/>
          </p:nvSpPr>
          <p:spPr>
            <a:xfrm rot="10800000">
              <a:off x="6012570" y="1920663"/>
              <a:ext cx="90000" cy="67500"/>
            </a:xfrm>
            <a:prstGeom prst="triangle">
              <a:avLst>
                <a:gd name="adj" fmla="val 50000"/>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60" name="Google Shape;160;g745b23b113_0_1"/>
            <p:cNvSpPr txBox="1"/>
            <p:nvPr/>
          </p:nvSpPr>
          <p:spPr>
            <a:xfrm>
              <a:off x="5245495" y="1258770"/>
              <a:ext cx="1624200" cy="624600"/>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Roboto"/>
                  <a:ea typeface="Roboto"/>
                  <a:cs typeface="Roboto"/>
                  <a:sym typeface="Roboto"/>
                </a:rPr>
                <a:t>Tokenize the Reviews</a:t>
              </a:r>
              <a:endParaRPr/>
            </a:p>
          </p:txBody>
        </p:sp>
      </p:grpSp>
      <p:grpSp>
        <p:nvGrpSpPr>
          <p:cNvPr id="161" name="Google Shape;161;g745b23b113_0_1"/>
          <p:cNvGrpSpPr/>
          <p:nvPr/>
        </p:nvGrpSpPr>
        <p:grpSpPr>
          <a:xfrm>
            <a:off x="2420918" y="2699235"/>
            <a:ext cx="817333" cy="725326"/>
            <a:chOff x="2622642" y="2543425"/>
            <a:chExt cx="696900" cy="530066"/>
          </a:xfrm>
        </p:grpSpPr>
        <p:sp>
          <p:nvSpPr>
            <p:cNvPr id="162" name="Google Shape;162;g745b23b113_0_1"/>
            <p:cNvSpPr txBox="1"/>
            <p:nvPr/>
          </p:nvSpPr>
          <p:spPr>
            <a:xfrm>
              <a:off x="2622642" y="2737212"/>
              <a:ext cx="696900" cy="276000"/>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Roboto"/>
                  <a:ea typeface="Roboto"/>
                  <a:cs typeface="Roboto"/>
                  <a:sym typeface="Roboto"/>
                </a:rPr>
                <a:t>Step 2</a:t>
              </a:r>
              <a:endParaRPr>
                <a:latin typeface="Roboto"/>
                <a:ea typeface="Roboto"/>
                <a:cs typeface="Roboto"/>
                <a:sym typeface="Roboto"/>
              </a:endParaRPr>
            </a:p>
          </p:txBody>
        </p:sp>
        <p:sp>
          <p:nvSpPr>
            <p:cNvPr id="163" name="Google Shape;163;g745b23b113_0_1"/>
            <p:cNvSpPr/>
            <p:nvPr/>
          </p:nvSpPr>
          <p:spPr>
            <a:xfrm rot="-1789476">
              <a:off x="2888080" y="2572699"/>
              <a:ext cx="160451" cy="160451"/>
            </a:xfrm>
            <a:prstGeom prst="ellipse">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64" name="Google Shape;164;g745b23b113_0_1"/>
            <p:cNvSpPr/>
            <p:nvPr/>
          </p:nvSpPr>
          <p:spPr>
            <a:xfrm>
              <a:off x="2926090" y="3005991"/>
              <a:ext cx="90000" cy="67500"/>
            </a:xfrm>
            <a:prstGeom prst="triangle">
              <a:avLst>
                <a:gd name="adj" fmla="val 50000"/>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grpSp>
      <p:grpSp>
        <p:nvGrpSpPr>
          <p:cNvPr id="165" name="Google Shape;165;g745b23b113_0_1"/>
          <p:cNvGrpSpPr/>
          <p:nvPr/>
        </p:nvGrpSpPr>
        <p:grpSpPr>
          <a:xfrm>
            <a:off x="608632" y="890449"/>
            <a:ext cx="2008677" cy="1706019"/>
            <a:chOff x="1072790" y="1221570"/>
            <a:chExt cx="1712700" cy="1246754"/>
          </a:xfrm>
        </p:grpSpPr>
        <p:sp>
          <p:nvSpPr>
            <p:cNvPr id="166" name="Google Shape;166;g745b23b113_0_1"/>
            <p:cNvSpPr/>
            <p:nvPr/>
          </p:nvSpPr>
          <p:spPr>
            <a:xfrm>
              <a:off x="1072790" y="1221570"/>
              <a:ext cx="1712700" cy="703500"/>
            </a:xfrm>
            <a:prstGeom prst="roundRect">
              <a:avLst>
                <a:gd name="adj" fmla="val 4485"/>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67" name="Google Shape;167;g745b23b113_0_1"/>
            <p:cNvSpPr txBox="1"/>
            <p:nvPr/>
          </p:nvSpPr>
          <p:spPr>
            <a:xfrm>
              <a:off x="1579860" y="1986924"/>
              <a:ext cx="696900" cy="276000"/>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Roboto"/>
                  <a:ea typeface="Roboto"/>
                  <a:cs typeface="Roboto"/>
                  <a:sym typeface="Roboto"/>
                </a:rPr>
                <a:t>Step 1</a:t>
              </a:r>
              <a:endParaRPr>
                <a:latin typeface="Roboto"/>
                <a:ea typeface="Roboto"/>
                <a:cs typeface="Roboto"/>
                <a:sym typeface="Roboto"/>
              </a:endParaRPr>
            </a:p>
          </p:txBody>
        </p:sp>
        <p:sp>
          <p:nvSpPr>
            <p:cNvPr id="168" name="Google Shape;168;g745b23b113_0_1"/>
            <p:cNvSpPr/>
            <p:nvPr/>
          </p:nvSpPr>
          <p:spPr>
            <a:xfrm rot="10800000">
              <a:off x="1884115" y="1920663"/>
              <a:ext cx="90000" cy="67500"/>
            </a:xfrm>
            <a:prstGeom prst="triangle">
              <a:avLst>
                <a:gd name="adj" fmla="val 50000"/>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69" name="Google Shape;169;g745b23b113_0_1"/>
            <p:cNvSpPr txBox="1"/>
            <p:nvPr/>
          </p:nvSpPr>
          <p:spPr>
            <a:xfrm>
              <a:off x="1117040" y="1258770"/>
              <a:ext cx="1624200" cy="624600"/>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Roboto"/>
                  <a:ea typeface="Roboto"/>
                  <a:cs typeface="Roboto"/>
                  <a:sym typeface="Roboto"/>
                </a:rPr>
                <a:t>Convert Large JSON File  to DataFrame</a:t>
              </a:r>
              <a:endParaRPr>
                <a:latin typeface="Roboto"/>
                <a:ea typeface="Roboto"/>
                <a:cs typeface="Roboto"/>
                <a:sym typeface="Roboto"/>
              </a:endParaRPr>
            </a:p>
          </p:txBody>
        </p:sp>
        <p:sp>
          <p:nvSpPr>
            <p:cNvPr id="170" name="Google Shape;170;g745b23b113_0_1"/>
            <p:cNvSpPr/>
            <p:nvPr/>
          </p:nvSpPr>
          <p:spPr>
            <a:xfrm rot="-1789476">
              <a:off x="1846080" y="2278597"/>
              <a:ext cx="160451" cy="160451"/>
            </a:xfrm>
            <a:prstGeom prst="ellipse">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grpSp>
      <p:grpSp>
        <p:nvGrpSpPr>
          <p:cNvPr id="171" name="Google Shape;171;g745b23b113_0_1"/>
          <p:cNvGrpSpPr/>
          <p:nvPr/>
        </p:nvGrpSpPr>
        <p:grpSpPr>
          <a:xfrm>
            <a:off x="3007908" y="890449"/>
            <a:ext cx="2008677" cy="1706019"/>
            <a:chOff x="3123140" y="1221570"/>
            <a:chExt cx="1712700" cy="1246754"/>
          </a:xfrm>
        </p:grpSpPr>
        <p:sp>
          <p:nvSpPr>
            <p:cNvPr id="172" name="Google Shape;172;g745b23b113_0_1"/>
            <p:cNvSpPr/>
            <p:nvPr/>
          </p:nvSpPr>
          <p:spPr>
            <a:xfrm rot="-1789476">
              <a:off x="3899258" y="2278597"/>
              <a:ext cx="160451" cy="160451"/>
            </a:xfrm>
            <a:prstGeom prst="ellipse">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73" name="Google Shape;173;g745b23b113_0_1"/>
            <p:cNvSpPr txBox="1"/>
            <p:nvPr/>
          </p:nvSpPr>
          <p:spPr>
            <a:xfrm>
              <a:off x="3635571" y="1986924"/>
              <a:ext cx="696900" cy="276000"/>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Roboto"/>
                  <a:ea typeface="Roboto"/>
                  <a:cs typeface="Roboto"/>
                  <a:sym typeface="Roboto"/>
                </a:rPr>
                <a:t>Step 3</a:t>
              </a:r>
              <a:endParaRPr>
                <a:latin typeface="Roboto"/>
                <a:ea typeface="Roboto"/>
                <a:cs typeface="Roboto"/>
                <a:sym typeface="Roboto"/>
              </a:endParaRPr>
            </a:p>
          </p:txBody>
        </p:sp>
        <p:sp>
          <p:nvSpPr>
            <p:cNvPr id="174" name="Google Shape;174;g745b23b113_0_1"/>
            <p:cNvSpPr/>
            <p:nvPr/>
          </p:nvSpPr>
          <p:spPr>
            <a:xfrm>
              <a:off x="3123140" y="1221570"/>
              <a:ext cx="1712700" cy="703500"/>
            </a:xfrm>
            <a:prstGeom prst="roundRect">
              <a:avLst>
                <a:gd name="adj" fmla="val 4485"/>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75" name="Google Shape;175;g745b23b113_0_1"/>
            <p:cNvSpPr/>
            <p:nvPr/>
          </p:nvSpPr>
          <p:spPr>
            <a:xfrm rot="10800000">
              <a:off x="3934465" y="1920663"/>
              <a:ext cx="90000" cy="67500"/>
            </a:xfrm>
            <a:prstGeom prst="triangle">
              <a:avLst>
                <a:gd name="adj" fmla="val 50000"/>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76" name="Google Shape;176;g745b23b113_0_1"/>
            <p:cNvSpPr txBox="1"/>
            <p:nvPr/>
          </p:nvSpPr>
          <p:spPr>
            <a:xfrm>
              <a:off x="3167390" y="1258770"/>
              <a:ext cx="1624200" cy="624600"/>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Roboto"/>
                  <a:ea typeface="Roboto"/>
                  <a:cs typeface="Roboto"/>
                  <a:sym typeface="Roboto"/>
                </a:rPr>
                <a:t>Select Arizona as Target State</a:t>
              </a:r>
              <a:endParaRPr/>
            </a:p>
          </p:txBody>
        </p:sp>
      </p:grpSp>
      <p:sp>
        <p:nvSpPr>
          <p:cNvPr id="177" name="Google Shape;177;g745b23b113_0_1"/>
          <p:cNvSpPr/>
          <p:nvPr/>
        </p:nvSpPr>
        <p:spPr>
          <a:xfrm rot="-1138121">
            <a:off x="7585344" y="2616457"/>
            <a:ext cx="1328581" cy="78371"/>
          </a:xfrm>
          <a:prstGeom prst="roundRect">
            <a:avLst>
              <a:gd name="adj" fmla="val 50000"/>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78" name="Google Shape;178;g745b23b113_0_1"/>
          <p:cNvSpPr/>
          <p:nvPr/>
        </p:nvSpPr>
        <p:spPr>
          <a:xfrm rot="-2026629">
            <a:off x="7540857" y="2742957"/>
            <a:ext cx="196408" cy="212228"/>
          </a:xfrm>
          <a:prstGeom prst="ellipse">
            <a:avLst/>
          </a:prstGeom>
          <a:solidFill>
            <a:srgbClr val="B61249"/>
          </a:solid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79" name="Google Shape;179;g745b23b113_0_1"/>
          <p:cNvSpPr/>
          <p:nvPr/>
        </p:nvSpPr>
        <p:spPr>
          <a:xfrm>
            <a:off x="7586293" y="3332196"/>
            <a:ext cx="105553" cy="92365"/>
          </a:xfrm>
          <a:prstGeom prst="triangle">
            <a:avLst>
              <a:gd name="adj" fmla="val 50000"/>
            </a:avLst>
          </a:prstGeom>
          <a:noFill/>
          <a:ln w="19050" cap="flat" cmpd="sng">
            <a:solidFill>
              <a:srgbClr val="B6124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80" name="Google Shape;180;g745b23b113_0_1"/>
          <p:cNvSpPr txBox="1"/>
          <p:nvPr/>
        </p:nvSpPr>
        <p:spPr>
          <a:xfrm>
            <a:off x="7221124" y="2964406"/>
            <a:ext cx="817333" cy="377670"/>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Roboto"/>
                <a:ea typeface="Roboto"/>
                <a:cs typeface="Roboto"/>
                <a:sym typeface="Roboto"/>
              </a:rPr>
              <a:t>Step 6</a:t>
            </a:r>
            <a:endParaRPr>
              <a:latin typeface="Roboto"/>
              <a:ea typeface="Roboto"/>
              <a:cs typeface="Roboto"/>
              <a:sym typeface="Roboto"/>
            </a:endParaRPr>
          </a:p>
        </p:txBody>
      </p:sp>
      <p:sp>
        <p:nvSpPr>
          <p:cNvPr id="181" name="Google Shape;181;g745b23b113_0_1"/>
          <p:cNvSpPr txBox="1"/>
          <p:nvPr/>
        </p:nvSpPr>
        <p:spPr>
          <a:xfrm>
            <a:off x="6686628" y="3471563"/>
            <a:ext cx="1904883" cy="854683"/>
          </a:xfrm>
          <a:prstGeom prst="rect">
            <a:avLst/>
          </a:prstGeom>
          <a:no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Roboto"/>
                <a:ea typeface="Roboto"/>
                <a:cs typeface="Roboto"/>
                <a:sym typeface="Roboto"/>
              </a:rPr>
              <a:t>Select Reviews with 70-300 Words from 2014 to 2018</a:t>
            </a:r>
            <a:endParaRPr/>
          </a:p>
        </p:txBody>
      </p:sp>
      <p:sp>
        <p:nvSpPr>
          <p:cNvPr id="2" name="灯片编号占位符 1">
            <a:extLst>
              <a:ext uri="{FF2B5EF4-FFF2-40B4-BE49-F238E27FC236}">
                <a16:creationId xmlns:a16="http://schemas.microsoft.com/office/drawing/2014/main" id="{FB019B33-E8E8-4175-831B-2DCD5AF342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TotalTime>
  <Words>1237</Words>
  <Application>Microsoft Office PowerPoint</Application>
  <PresentationFormat>全屏显示(16:9)</PresentationFormat>
  <Paragraphs>265</Paragraphs>
  <Slides>23</Slides>
  <Notes>23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23</vt:i4>
      </vt:variant>
    </vt:vector>
  </HeadingPairs>
  <TitlesOfParts>
    <vt:vector size="27" baseType="lpstr">
      <vt:lpstr>Arial</vt:lpstr>
      <vt:lpstr>Roboto</vt:lpstr>
      <vt:lpstr>Calibri</vt:lpstr>
      <vt:lpstr>Simple Light</vt:lpstr>
      <vt:lpstr>Help Phoenix Restaurants on Yelp Attract More Customers  Section 2 - Group 11 Final Presentation</vt:lpstr>
      <vt:lpstr>Background</vt:lpstr>
      <vt:lpstr>Problem Statement</vt:lpstr>
      <vt:lpstr>Significance</vt:lpstr>
      <vt:lpstr>Data Collection</vt:lpstr>
      <vt:lpstr>Data Description</vt:lpstr>
      <vt:lpstr>Methodology - Overall</vt:lpstr>
      <vt:lpstr>Descriptive Stats</vt:lpstr>
      <vt:lpstr>Data Preprocessing</vt:lpstr>
      <vt:lpstr>Variables Selection</vt:lpstr>
      <vt:lpstr>Model Building</vt:lpstr>
      <vt:lpstr>Rating Prediction</vt:lpstr>
      <vt:lpstr>Content-based Recommender System </vt:lpstr>
      <vt:lpstr>Content-based Recommender System</vt:lpstr>
      <vt:lpstr>Results - Rating Prediction </vt:lpstr>
      <vt:lpstr>Results - Recommender System (Approach 1)</vt:lpstr>
      <vt:lpstr>Results - Recommender System (Approach 2)</vt:lpstr>
      <vt:lpstr>Results - Recommender System (Approach 2)</vt:lpstr>
      <vt:lpstr>Conclusions</vt:lpstr>
      <vt:lpstr>Recommendation</vt:lpstr>
      <vt:lpstr>Project timeline   </vt:lpstr>
      <vt:lpstr>References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Help Phoenix Restaurants on Yelp Attract More Customers  Section 2 - Group 11 Final Presentation</dc:title>
  <cp:lastModifiedBy>Fion Bao</cp:lastModifiedBy>
  <cp:revision>19</cp:revision>
  <dcterms:modified xsi:type="dcterms:W3CDTF">2020-04-22T21:25:22Z</dcterms:modified>
</cp:coreProperties>
</file>